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0"/>
  </p:notesMasterIdLst>
  <p:sldIdLst>
    <p:sldId id="257" r:id="rId3"/>
    <p:sldId id="258" r:id="rId4"/>
    <p:sldId id="260" r:id="rId5"/>
    <p:sldId id="270" r:id="rId6"/>
    <p:sldId id="269" r:id="rId7"/>
    <p:sldId id="267" r:id="rId8"/>
    <p:sldId id="259" r:id="rId9"/>
    <p:sldId id="268" r:id="rId10"/>
    <p:sldId id="271" r:id="rId11"/>
    <p:sldId id="272" r:id="rId12"/>
    <p:sldId id="273" r:id="rId13"/>
    <p:sldId id="261" r:id="rId14"/>
    <p:sldId id="262" r:id="rId15"/>
    <p:sldId id="263" r:id="rId16"/>
    <p:sldId id="264" r:id="rId17"/>
    <p:sldId id="265" r:id="rId18"/>
    <p:sldId id="26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3" autoAdjust="0"/>
    <p:restoredTop sz="81786" autoAdjust="0"/>
  </p:normalViewPr>
  <p:slideViewPr>
    <p:cSldViewPr snapToGrid="0">
      <p:cViewPr varScale="1">
        <p:scale>
          <a:sx n="80" d="100"/>
          <a:sy n="80" d="100"/>
        </p:scale>
        <p:origin x="7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78770-DAEC-4557-907F-D4C7B1C43447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67613-365C-42D6-A388-18268AC53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476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67613-365C-42D6-A388-18268AC538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17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-Spring P&amp;T Committee meetings- great if interest in PBMs/formulary management/etc., can use to determine if you would like to do IPPEs at a similar site! </a:t>
            </a:r>
          </a:p>
          <a:p>
            <a:pPr marL="0" indent="0">
              <a:buFontTx/>
              <a:buNone/>
            </a:pPr>
            <a:r>
              <a:rPr lang="en-US" dirty="0"/>
              <a:t>-Advocacy Bootcamp-first day is a conference with sessions on advocacy and conferencing on how to talk to legislators, second day you go to the capital in DC to talk to legislators/aides! </a:t>
            </a:r>
          </a:p>
          <a:p>
            <a:pPr marL="0" indent="0">
              <a:buFontTx/>
              <a:buNone/>
            </a:pPr>
            <a:r>
              <a:rPr lang="en-US" dirty="0"/>
              <a:t>-Residency newsletter- new thing that the Leadership Development student advisory group worked on this year, take a look if you’re interested! It gives tips and information for students DPH1-DPH4!</a:t>
            </a:r>
          </a:p>
          <a:p>
            <a:pPr marL="0" indent="0">
              <a:buFontTx/>
              <a:buNone/>
            </a:pPr>
            <a:r>
              <a:rPr lang="en-US" dirty="0"/>
              <a:t>-Student Forum Advisory Groups- great opportunity to get involved, I was able to participate in the leadership &amp; development group this year and contributed to the residency newsletter and an ASHP foundation program, I met a LOT of other students at midyear through participation! </a:t>
            </a:r>
          </a:p>
          <a:p>
            <a:pPr marL="0" indent="0">
              <a:buFontTx/>
              <a:buNone/>
            </a:pPr>
            <a:r>
              <a:rPr lang="en-US" dirty="0"/>
              <a:t>-Will send out more information and links to the above opportunities in an email tomorrow- watch for it if you’re interested and as always let me know if you have any questions!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66A09-2E88-4763-ADF2-05AB3E30BA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044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67613-365C-42D6-A388-18268AC538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3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Looking</a:t>
            </a:r>
            <a:r>
              <a:rPr lang="en-US" baseline="0" dirty="0"/>
              <a:t> for sober monitors – this is a great opportunity to get points for your team for the PLS Community Service Challenge!!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62E80-A04F-6D44-943B-4B16B46862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496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A68A8F-E364-4922-AA41-63BE455969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9940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how many</a:t>
            </a:r>
            <a:r>
              <a:rPr lang="en-US" baseline="0" dirty="0"/>
              <a:t> people went to the career fair wishing they had more on their CV</a:t>
            </a:r>
          </a:p>
          <a:p>
            <a:r>
              <a:rPr lang="en-US" baseline="0" dirty="0"/>
              <a:t>Making connections with exhibitors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A68A8F-E364-4922-AA41-63BE455969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7868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99DF-C7B4-49FE-9B30-9DF810AD92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1B0C-BE98-42A7-B303-56091B19C2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5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99DF-C7B4-49FE-9B30-9DF810AD92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1B0C-BE98-42A7-B303-56091B19C2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364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99DF-C7B4-49FE-9B30-9DF810AD92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1B0C-BE98-42A7-B303-56091B19C2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372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7657-E802-4A5B-A793-BA66EF970754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92A2E-E84B-4278-A2BD-B53BF0D9722B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2700" y="0"/>
            <a:ext cx="2376812" cy="6921500"/>
            <a:chOff x="12700" y="0"/>
            <a:chExt cx="2376812" cy="69215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926"/>
            <a:stretch/>
          </p:blipFill>
          <p:spPr>
            <a:xfrm>
              <a:off x="12700" y="0"/>
              <a:ext cx="2019300" cy="6921500"/>
            </a:xfrm>
            <a:prstGeom prst="rect">
              <a:avLst/>
            </a:prstGeom>
          </p:spPr>
        </p:pic>
        <p:sp>
          <p:nvSpPr>
            <p:cNvPr id="11" name="Oval 10"/>
            <p:cNvSpPr/>
            <p:nvPr/>
          </p:nvSpPr>
          <p:spPr>
            <a:xfrm>
              <a:off x="1585042" y="5419508"/>
              <a:ext cx="649432" cy="669915"/>
            </a:xfrm>
            <a:prstGeom prst="ellipse">
              <a:avLst/>
            </a:prstGeom>
            <a:solidFill>
              <a:srgbClr val="842678"/>
            </a:solidFill>
            <a:ln>
              <a:solidFill>
                <a:srgbClr val="8426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21377" y="5643125"/>
              <a:ext cx="86813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  <a:latin typeface="Gill Sans MT" panose="020B0502020104020203" pitchFamily="34" charset="0"/>
                </a:rPr>
                <a:t>APhA-ASP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/>
            <a:srcRect/>
            <a:stretch/>
          </p:blipFill>
          <p:spPr>
            <a:xfrm>
              <a:off x="436444" y="5046834"/>
              <a:ext cx="511045" cy="472476"/>
            </a:xfrm>
            <a:prstGeom prst="ellipse">
              <a:avLst/>
            </a:prstGeom>
          </p:spPr>
        </p:pic>
      </p:grpSp>
      <p:sp>
        <p:nvSpPr>
          <p:cNvPr id="14" name="Rectangle 13"/>
          <p:cNvSpPr/>
          <p:nvPr userDrawn="1"/>
        </p:nvSpPr>
        <p:spPr>
          <a:xfrm>
            <a:off x="1965960" y="0"/>
            <a:ext cx="10226040" cy="2331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53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7657-E802-4A5B-A793-BA66EF970754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92A2E-E84B-4278-A2BD-B53BF0D97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86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7657-E802-4A5B-A793-BA66EF970754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92A2E-E84B-4278-A2BD-B53BF0D97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63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7657-E802-4A5B-A793-BA66EF970754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92A2E-E84B-4278-A2BD-B53BF0D97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73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7657-E802-4A5B-A793-BA66EF970754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92A2E-E84B-4278-A2BD-B53BF0D97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4090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7657-E802-4A5B-A793-BA66EF970754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92A2E-E84B-4278-A2BD-B53BF0D97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361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7657-E802-4A5B-A793-BA66EF970754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92A2E-E84B-4278-A2BD-B53BF0D97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8236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7657-E802-4A5B-A793-BA66EF970754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92A2E-E84B-4278-A2BD-B53BF0D97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54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99DF-C7B4-49FE-9B30-9DF810AD92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1B0C-BE98-42A7-B303-56091B19C2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5605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7657-E802-4A5B-A793-BA66EF970754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92A2E-E84B-4278-A2BD-B53BF0D97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544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7657-E802-4A5B-A793-BA66EF970754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92A2E-E84B-4278-A2BD-B53BF0D97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2551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7657-E802-4A5B-A793-BA66EF970754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92A2E-E84B-4278-A2BD-B53BF0D97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715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99DF-C7B4-49FE-9B30-9DF810AD92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1B0C-BE98-42A7-B303-56091B19C2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674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99DF-C7B4-49FE-9B30-9DF810AD92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1B0C-BE98-42A7-B303-56091B19C2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226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99DF-C7B4-49FE-9B30-9DF810AD92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1B0C-BE98-42A7-B303-56091B19C2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304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99DF-C7B4-49FE-9B30-9DF810AD92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1B0C-BE98-42A7-B303-56091B19C2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150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99DF-C7B4-49FE-9B30-9DF810AD92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1B0C-BE98-42A7-B303-56091B19C2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036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99DF-C7B4-49FE-9B30-9DF810AD92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1B0C-BE98-42A7-B303-56091B19C2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434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99DF-C7B4-49FE-9B30-9DF810AD92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1B0C-BE98-42A7-B303-56091B19C2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494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499DF-C7B4-49FE-9B30-9DF810AD92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71B0C-BE98-42A7-B303-56091B19C2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599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9185" y="2452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9185" y="166044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F7657-E802-4A5B-A793-BA66EF970754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92A2E-E84B-4278-A2BD-B53BF0D972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0" y="-267854"/>
            <a:ext cx="10567447" cy="1644073"/>
          </a:xfrm>
          <a:prstGeom prst="round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10303497" y="962434"/>
            <a:ext cx="1888503" cy="724964"/>
          </a:xfrm>
          <a:prstGeom prst="round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29" t="18532" r="17977" b="13432"/>
          <a:stretch/>
        </p:blipFill>
        <p:spPr>
          <a:xfrm>
            <a:off x="10171433" y="789272"/>
            <a:ext cx="724215" cy="703223"/>
          </a:xfrm>
          <a:prstGeom prst="ellipse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-267854"/>
            <a:ext cx="494829" cy="3688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212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kern="1200" dirty="0">
          <a:solidFill>
            <a:srgbClr val="00A2C6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Gill Sans MT" panose="020B0502020104020203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25000"/>
            </a:schemeClr>
          </a:solidFill>
          <a:latin typeface="Gill Sans MT" panose="020B05020201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Gill Sans MT" panose="020B05020201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Gill Sans MT" panose="020B05020201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Gill Sans MT" panose="020B05020201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Gill Sans MT" panose="020B05020201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hyperlink" Target="https://www.youtube.com/watch?v=jVqyomuqH-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efong@wisc.ed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hyperlink" Target="mailto:asmith45@wisc.edu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hahecht@wisc.ed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nhaebig@wisc.edu)" TargetMode="External"/><Relationship Id="rId2" Type="http://schemas.openxmlformats.org/officeDocument/2006/relationships/hyperlink" Target="mailto:cwacek@wisc.edu)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4999" y="248654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chemeClr val="accent1">
                    <a:lumMod val="50000"/>
                  </a:schemeClr>
                </a:solidFill>
              </a:rPr>
              <a:t>Wisconsin Society of Pharmacy Students</a:t>
            </a:r>
          </a:p>
        </p:txBody>
      </p:sp>
      <p:sp>
        <p:nvSpPr>
          <p:cNvPr id="8" name="Subtitle 2"/>
          <p:cNvSpPr>
            <a:spLocks noGrp="1"/>
          </p:cNvSpPr>
          <p:nvPr/>
        </p:nvSpPr>
        <p:spPr>
          <a:xfrm>
            <a:off x="2647949" y="5009147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General Meeting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January 30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2018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5:45 pm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053F98-E0DB-4302-9933-1A0C0D22490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6458" y="1782764"/>
            <a:ext cx="4023782" cy="301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282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596349"/>
            <a:ext cx="9144000" cy="84254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Mark your Calendars!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2600" y="1635789"/>
            <a:ext cx="868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Friday, March 2nd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Time TBD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855" y="2743200"/>
            <a:ext cx="6061891" cy="387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09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596349"/>
            <a:ext cx="9144000" cy="84254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54841"/>
            <a:ext cx="78867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Minute to Win It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37924" y="1737245"/>
            <a:ext cx="4969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https://www.youtube.com/watch?v=jVqyomuqH-s</a:t>
            </a:r>
            <a:r>
              <a:rPr lang="en-US" dirty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350" y="22987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546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Midyear Regional Meeting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788" y="1978819"/>
            <a:ext cx="4868221" cy="368458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States within Region 4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Wisconsin </a:t>
            </a:r>
          </a:p>
          <a:p>
            <a:r>
              <a:rPr lang="en-US" dirty="0"/>
              <a:t>Illinois </a:t>
            </a:r>
          </a:p>
          <a:p>
            <a:r>
              <a:rPr lang="en-US" dirty="0"/>
              <a:t>Michigan </a:t>
            </a:r>
          </a:p>
          <a:p>
            <a:r>
              <a:rPr lang="en-US" dirty="0"/>
              <a:t>Ohio </a:t>
            </a:r>
          </a:p>
          <a:p>
            <a:r>
              <a:rPr lang="en-US" dirty="0"/>
              <a:t>Indiana</a:t>
            </a:r>
          </a:p>
          <a:p>
            <a:r>
              <a:rPr lang="en-US" dirty="0"/>
              <a:t>Kentucky </a:t>
            </a:r>
          </a:p>
          <a:p>
            <a:endParaRPr lang="en-US" dirty="0"/>
          </a:p>
          <a:p>
            <a:r>
              <a:rPr lang="en-US" dirty="0"/>
              <a:t>23 Schools and 1 Satellite Campus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572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795"/>
            <a:ext cx="10515600" cy="1325563"/>
          </a:xfrm>
        </p:spPr>
        <p:txBody>
          <a:bodyPr/>
          <a:lstStyle/>
          <a:p>
            <a:r>
              <a:rPr lang="en-US" dirty="0"/>
              <a:t>Where is the next MRM?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424490"/>
            <a:ext cx="5157787" cy="823912"/>
          </a:xfrm>
        </p:spPr>
        <p:txBody>
          <a:bodyPr/>
          <a:lstStyle/>
          <a:p>
            <a:r>
              <a:rPr lang="en-US" dirty="0"/>
              <a:t>Madison WI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Hosted by WSPS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9513" y="1424490"/>
            <a:ext cx="5183188" cy="823912"/>
          </a:xfrm>
        </p:spPr>
        <p:txBody>
          <a:bodyPr/>
          <a:lstStyle/>
          <a:p>
            <a:r>
              <a:rPr lang="en-US" dirty="0"/>
              <a:t>When?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7588" y="2491539"/>
            <a:ext cx="5183188" cy="368458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Fall Semester - weekend in October or November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089" y="3098550"/>
            <a:ext cx="3183941" cy="27566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6763" y="3768395"/>
            <a:ext cx="4024229" cy="267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535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MRM Agenda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Occurs at MRM?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Friday Night Social </a:t>
            </a:r>
          </a:p>
          <a:p>
            <a:r>
              <a:rPr lang="en-US" dirty="0"/>
              <a:t>Networking </a:t>
            </a:r>
          </a:p>
          <a:p>
            <a:r>
              <a:rPr lang="en-US" dirty="0"/>
              <a:t>Programming </a:t>
            </a:r>
          </a:p>
          <a:p>
            <a:r>
              <a:rPr lang="en-US" dirty="0"/>
              <a:t>Leadership Training Series </a:t>
            </a:r>
          </a:p>
          <a:p>
            <a:r>
              <a:rPr lang="en-US" dirty="0" err="1"/>
              <a:t>APhA</a:t>
            </a:r>
            <a:r>
              <a:rPr lang="en-US" dirty="0"/>
              <a:t>-ASP policy proposal forum</a:t>
            </a:r>
          </a:p>
          <a:p>
            <a:r>
              <a:rPr lang="en-US" dirty="0"/>
              <a:t>Regional Officer Elections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2021" y="399624"/>
            <a:ext cx="4321897" cy="28742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7958" y="3118277"/>
            <a:ext cx="4095181" cy="307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946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I get Involved?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127710"/>
            <a:ext cx="5157787" cy="3684588"/>
          </a:xfrm>
        </p:spPr>
        <p:txBody>
          <a:bodyPr/>
          <a:lstStyle/>
          <a:p>
            <a:r>
              <a:rPr lang="en-US" b="1" dirty="0"/>
              <a:t>Join a Committee </a:t>
            </a:r>
          </a:p>
          <a:p>
            <a:r>
              <a:rPr lang="en-US" b="1" dirty="0"/>
              <a:t>Become a Committee Leader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Types of Committees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Fundraising </a:t>
            </a:r>
          </a:p>
          <a:p>
            <a:r>
              <a:rPr lang="en-US" dirty="0"/>
              <a:t>Exhibitors</a:t>
            </a:r>
          </a:p>
          <a:p>
            <a:r>
              <a:rPr lang="en-US" dirty="0"/>
              <a:t>Decorating </a:t>
            </a:r>
          </a:p>
          <a:p>
            <a:r>
              <a:rPr lang="en-US" dirty="0"/>
              <a:t>Registration/Gift Bags </a:t>
            </a:r>
          </a:p>
          <a:p>
            <a:r>
              <a:rPr lang="en-US" dirty="0"/>
              <a:t>Promotion/Advertising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788" y="3533810"/>
            <a:ext cx="4823387" cy="271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340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I get Involved?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2426" y="2690594"/>
            <a:ext cx="7985539" cy="2438932"/>
          </a:xfrm>
        </p:spPr>
      </p:pic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4238374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CV Booster 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idx="1"/>
          </p:nvPr>
        </p:nvSpPr>
        <p:spPr>
          <a:xfrm>
            <a:off x="6802352" y="1681163"/>
            <a:ext cx="5157787" cy="823912"/>
          </a:xfrm>
        </p:spPr>
        <p:txBody>
          <a:bodyPr/>
          <a:lstStyle/>
          <a:p>
            <a:r>
              <a:rPr lang="en-US" dirty="0"/>
              <a:t>Ran by Students for Students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7501" y="2690594"/>
            <a:ext cx="5293352" cy="351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06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124" y="0"/>
            <a:ext cx="4807033" cy="1331495"/>
          </a:xfrm>
        </p:spPr>
        <p:txBody>
          <a:bodyPr>
            <a:normAutofit/>
          </a:bodyPr>
          <a:lstStyle/>
          <a:p>
            <a:r>
              <a:rPr lang="en-US" sz="6600" dirty="0"/>
              <a:t>Stay Tuned!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2104" y="1700463"/>
            <a:ext cx="9256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charset="0"/>
                <a:ea typeface="Gill Sans MT" charset="0"/>
                <a:cs typeface="Gill Sans MT" charset="0"/>
              </a:rPr>
              <a:t>Committee Information Meetings to come in February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6259" y="2285238"/>
            <a:ext cx="3651667" cy="40666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8334" y="2512422"/>
            <a:ext cx="5763014" cy="382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31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596349"/>
            <a:ext cx="9144000" cy="84254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Distinguished Member Punch Card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90"/>
            <a:ext cx="7886700" cy="4486274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endParaRPr lang="en-US" dirty="0"/>
          </a:p>
          <a:p>
            <a:pPr lvl="1"/>
            <a:r>
              <a:rPr lang="en-US" dirty="0"/>
              <a:t>Opportunity to get more involved in WSPS and obtain a certificate!</a:t>
            </a:r>
          </a:p>
          <a:p>
            <a:pPr lvl="1"/>
            <a:r>
              <a:rPr lang="en-US" dirty="0"/>
              <a:t>Criteria (complete by May 2018)</a:t>
            </a:r>
          </a:p>
          <a:p>
            <a:pPr lvl="2"/>
            <a:r>
              <a:rPr lang="en-US" dirty="0"/>
              <a:t>Attend all remaining general meetings</a:t>
            </a:r>
          </a:p>
          <a:p>
            <a:pPr lvl="3"/>
            <a:r>
              <a:rPr lang="en-US" dirty="0"/>
              <a:t>Excuses with justification possible</a:t>
            </a:r>
          </a:p>
          <a:p>
            <a:pPr lvl="2"/>
            <a:r>
              <a:rPr lang="en-US" dirty="0"/>
              <a:t>Participate with 3 operations</a:t>
            </a:r>
          </a:p>
          <a:p>
            <a:pPr lvl="2"/>
            <a:r>
              <a:rPr lang="en-US" dirty="0"/>
              <a:t>Attend a national or local meeting</a:t>
            </a:r>
          </a:p>
          <a:p>
            <a:pPr lvl="3"/>
            <a:r>
              <a:rPr lang="en-US" dirty="0" err="1"/>
              <a:t>APhA</a:t>
            </a:r>
            <a:r>
              <a:rPr lang="en-US" dirty="0"/>
              <a:t> Annual, ASHP Midyear, PSW Legislative Day, PSW Educational Conference, PSW Annual </a:t>
            </a:r>
          </a:p>
          <a:p>
            <a:pPr lvl="2"/>
            <a:r>
              <a:rPr lang="en-US" dirty="0"/>
              <a:t>Volunteer at or attend 2 events beyond COPs requirements</a:t>
            </a:r>
          </a:p>
          <a:p>
            <a:pPr lvl="2"/>
            <a:r>
              <a:rPr lang="en-US" dirty="0"/>
              <a:t>Attend/participate in 1 miscellaneous event</a:t>
            </a:r>
          </a:p>
          <a:p>
            <a:pPr lvl="3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4B0B26-1A51-4113-BFD3-BFE650DB4A6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0967" y="2556933"/>
            <a:ext cx="3296356" cy="2472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1555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596349"/>
            <a:ext cx="9144000" cy="84254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ASHP January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995" y="1670119"/>
            <a:ext cx="7886700" cy="4859890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/>
              <a:t>Spring P&amp;T Committee Sign-Ups 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ASHP Advocacy Bootcamp in Washington DC is February 26</a:t>
            </a:r>
            <a:r>
              <a:rPr lang="en-US" baseline="30000" dirty="0"/>
              <a:t>th</a:t>
            </a:r>
            <a:r>
              <a:rPr lang="en-US" dirty="0"/>
              <a:t>-27</a:t>
            </a:r>
            <a:r>
              <a:rPr lang="en-US" baseline="30000" dirty="0"/>
              <a:t>th</a:t>
            </a:r>
            <a:r>
              <a:rPr lang="en-US" dirty="0"/>
              <a:t>. Registration is open!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Residency Newsletter </a:t>
            </a:r>
          </a:p>
          <a:p>
            <a:pPr lvl="2"/>
            <a:r>
              <a:rPr lang="en-US" dirty="0"/>
              <a:t>Tips for students on how to plan/prepare for residency and make your CV stand out </a:t>
            </a:r>
          </a:p>
          <a:p>
            <a:pPr lvl="2"/>
            <a:r>
              <a:rPr lang="en-US" dirty="0"/>
              <a:t>Targeted to pharmacy students at all levels! 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Pharmacy Student Forum Advisory Groups </a:t>
            </a:r>
          </a:p>
          <a:p>
            <a:pPr lvl="2"/>
            <a:r>
              <a:rPr lang="en-US" dirty="0"/>
              <a:t>Get involved with ASHP student activities on a national level</a:t>
            </a:r>
          </a:p>
          <a:p>
            <a:pPr lvl="2"/>
            <a:r>
              <a:rPr lang="en-US" dirty="0"/>
              <a:t>Applications due May 31</a:t>
            </a:r>
            <a:r>
              <a:rPr lang="en-US" baseline="30000" dirty="0"/>
              <a:t>st</a:t>
            </a:r>
            <a:r>
              <a:rPr lang="en-US" dirty="0"/>
              <a:t> this year</a:t>
            </a:r>
          </a:p>
          <a:p>
            <a:pPr lvl="2"/>
            <a:r>
              <a:rPr lang="en-US" dirty="0"/>
              <a:t>I would highly recommend- great way to meet students from around the country! 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88826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596349"/>
            <a:ext cx="9144000" cy="84254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300" b="1" dirty="0">
                <a:solidFill>
                  <a:schemeClr val="bg1"/>
                </a:solidFill>
              </a:rPr>
              <a:t>White Coat Ceremony Committees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690690"/>
            <a:ext cx="7886700" cy="5167311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dirty="0"/>
              <a:t>Come learn about the different committees that help make the White Coat Ceremony a success!</a:t>
            </a:r>
          </a:p>
          <a:p>
            <a:pPr marL="457200" lvl="1" indent="0">
              <a:buNone/>
            </a:pPr>
            <a:endParaRPr lang="en-US" sz="400" dirty="0"/>
          </a:p>
          <a:p>
            <a:pPr marL="457200" lvl="1" indent="0" algn="ctr">
              <a:buNone/>
            </a:pPr>
            <a:r>
              <a:rPr lang="en-US" dirty="0"/>
              <a:t>White Coat Ceremony – April 22, 2018</a:t>
            </a:r>
          </a:p>
          <a:p>
            <a:pPr marL="457200" lvl="1" indent="0" algn="ctr">
              <a:buNone/>
            </a:pPr>
            <a:r>
              <a:rPr lang="en-US" sz="400" dirty="0"/>
              <a:t> </a:t>
            </a:r>
          </a:p>
          <a:p>
            <a:pPr lvl="1"/>
            <a:r>
              <a:rPr lang="en-US" dirty="0"/>
              <a:t>Info Meeting: </a:t>
            </a:r>
            <a:r>
              <a:rPr lang="en-US" b="1" dirty="0"/>
              <a:t>February 7, 2018 – 1PM </a:t>
            </a:r>
            <a:r>
              <a:rPr lang="en-US" dirty="0"/>
              <a:t>right after Path!</a:t>
            </a:r>
          </a:p>
          <a:p>
            <a:pPr lvl="1"/>
            <a:r>
              <a:rPr lang="en-US" dirty="0"/>
              <a:t>Room: </a:t>
            </a:r>
            <a:r>
              <a:rPr lang="en-US" b="1" dirty="0"/>
              <a:t>1116</a:t>
            </a:r>
            <a:endParaRPr lang="en-US" dirty="0"/>
          </a:p>
          <a:p>
            <a:pPr lvl="1"/>
            <a:r>
              <a:rPr lang="en-US" dirty="0"/>
              <a:t>Committees</a:t>
            </a:r>
          </a:p>
          <a:p>
            <a:pPr lvl="2"/>
            <a:r>
              <a:rPr lang="en-US" dirty="0"/>
              <a:t>Fundraising, Coats, Ceremony, Slideshow</a:t>
            </a:r>
          </a:p>
          <a:p>
            <a:pPr lvl="1"/>
            <a:r>
              <a:rPr lang="en-US" dirty="0"/>
              <a:t>Keep taking pictures for the slideshow!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400" dirty="0"/>
              <a:t>Contact Emily (</a:t>
            </a:r>
            <a:r>
              <a:rPr lang="en-US" sz="2400" dirty="0">
                <a:hlinkClick r:id="rId3"/>
              </a:rPr>
              <a:t>efong@wisc.edu</a:t>
            </a:r>
            <a:r>
              <a:rPr lang="en-US" sz="2400" dirty="0"/>
              <a:t>) or </a:t>
            </a:r>
          </a:p>
          <a:p>
            <a:pPr marL="0" indent="0" algn="ctr">
              <a:buNone/>
            </a:pPr>
            <a:r>
              <a:rPr lang="en-US" sz="2400" dirty="0"/>
              <a:t>Abby (</a:t>
            </a:r>
            <a:r>
              <a:rPr lang="en-US" sz="2400" dirty="0">
                <a:hlinkClick r:id="rId4"/>
              </a:rPr>
              <a:t>asmith45@wisc.edu</a:t>
            </a:r>
            <a:r>
              <a:rPr lang="en-US" sz="2400" dirty="0"/>
              <a:t>) with questions!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B08CE7-BD9A-C74B-BFCC-42F9AFC944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50" y="4274345"/>
            <a:ext cx="1676400" cy="2095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A22474-9675-F249-99CA-D70FC701F9B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1811" y="4171641"/>
            <a:ext cx="1533939" cy="230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055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596349"/>
            <a:ext cx="9144000" cy="84254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WSPS Spring Newsletter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690689"/>
            <a:ext cx="7886700" cy="4486274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sz="3200" b="1" dirty="0"/>
              <a:t>Interview a current WSPS DPH-4!</a:t>
            </a:r>
          </a:p>
          <a:p>
            <a:pPr marL="457200" lvl="1" indent="0" algn="ctr">
              <a:buNone/>
            </a:pPr>
            <a:endParaRPr lang="en-US" dirty="0"/>
          </a:p>
          <a:p>
            <a:pPr lvl="1"/>
            <a:r>
              <a:rPr lang="en-US" dirty="0"/>
              <a:t>Learn more about the 4</a:t>
            </a:r>
            <a:r>
              <a:rPr lang="en-US" baseline="30000" dirty="0"/>
              <a:t>th</a:t>
            </a:r>
            <a:r>
              <a:rPr lang="en-US" dirty="0"/>
              <a:t> year of pharmacy school</a:t>
            </a:r>
          </a:p>
          <a:p>
            <a:pPr lvl="1"/>
            <a:r>
              <a:rPr lang="en-US" dirty="0"/>
              <a:t>Find areas of pharmacy you are interested in</a:t>
            </a:r>
          </a:p>
          <a:p>
            <a:pPr lvl="1"/>
            <a:r>
              <a:rPr lang="en-US" dirty="0"/>
              <a:t>Discover how WSPS can help you in the future</a:t>
            </a:r>
          </a:p>
          <a:p>
            <a:pPr lvl="1"/>
            <a:r>
              <a:rPr lang="en-US" dirty="0"/>
              <a:t>Interview can be completed via email or in person whichever works best for both of your schedules</a:t>
            </a:r>
          </a:p>
          <a:p>
            <a:pPr lvl="1"/>
            <a:r>
              <a:rPr lang="en-US" dirty="0"/>
              <a:t>Networking without the pressure of networking!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Interested? Email Hannah Hecht </a:t>
            </a:r>
            <a:r>
              <a:rPr lang="en-US" dirty="0">
                <a:hlinkClick r:id="rId2"/>
              </a:rPr>
              <a:t>hahecht@wisc.edu</a:t>
            </a:r>
            <a:r>
              <a:rPr lang="en-US" dirty="0"/>
              <a:t> for </a:t>
            </a:r>
            <a:r>
              <a:rPr lang="en-US"/>
              <a:t>more information 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9465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596349"/>
            <a:ext cx="9144000" cy="84254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QPR for Suicide Prevention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690689"/>
            <a:ext cx="7886700" cy="4486274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endParaRPr lang="en-US" dirty="0"/>
          </a:p>
          <a:p>
            <a:pPr lvl="1"/>
            <a:r>
              <a:rPr lang="en-US" dirty="0"/>
              <a:t>February 13</a:t>
            </a:r>
            <a:r>
              <a:rPr lang="en-US" baseline="30000" dirty="0"/>
              <a:t>th</a:t>
            </a:r>
            <a:r>
              <a:rPr lang="en-US" dirty="0"/>
              <a:t> – 12PM-1PM – Room 2002</a:t>
            </a:r>
          </a:p>
          <a:p>
            <a:pPr lvl="1"/>
            <a:r>
              <a:rPr lang="en-US" dirty="0"/>
              <a:t>Must RSVP (link in bulletin)</a:t>
            </a:r>
          </a:p>
          <a:p>
            <a:pPr lvl="1"/>
            <a:r>
              <a:rPr lang="en-US" dirty="0"/>
              <a:t>Please contact Meredith Frey (mlfrey@wisc.edu), Marnie Janson (janson2@wisc.edu), or Eric Friestrom (friestrom@wisc.edu) with any questions.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5E4E43-BD1C-40B9-876C-13536E81EAB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1" y="4466481"/>
            <a:ext cx="3421387" cy="181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485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596349"/>
            <a:ext cx="9144000" cy="84254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PLS Community Service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493399"/>
            <a:ext cx="7886700" cy="2119311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sz="3200" b="1" dirty="0"/>
              <a:t>Form a team!</a:t>
            </a:r>
          </a:p>
          <a:p>
            <a:pPr marL="457200" lvl="1" indent="0" algn="ctr">
              <a:buNone/>
            </a:pPr>
            <a:endParaRPr lang="en-US" dirty="0"/>
          </a:p>
          <a:p>
            <a:pPr lvl="1"/>
            <a:r>
              <a:rPr lang="en-US" dirty="0"/>
              <a:t>Teams of 2-4, students and faculty allowed</a:t>
            </a:r>
          </a:p>
          <a:p>
            <a:pPr lvl="1"/>
            <a:r>
              <a:rPr lang="en-US" dirty="0"/>
              <a:t>Deadline to sign up is January 31</a:t>
            </a:r>
            <a:r>
              <a:rPr lang="en-US" baseline="30000" dirty="0"/>
              <a:t>st</a:t>
            </a:r>
            <a:r>
              <a:rPr lang="en-US" dirty="0"/>
              <a:t> at 11:59PM </a:t>
            </a:r>
          </a:p>
          <a:p>
            <a:pPr lvl="1"/>
            <a:r>
              <a:rPr lang="en-US" dirty="0"/>
              <a:t>Volunteer and record your hours!</a:t>
            </a:r>
            <a:endParaRPr lang="en-US" baseline="30000" dirty="0"/>
          </a:p>
          <a:p>
            <a:pPr lvl="1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47CE5F-5D49-4779-AB4A-D95A20ED21C9}"/>
              </a:ext>
            </a:extLst>
          </p:cNvPr>
          <p:cNvSpPr txBox="1"/>
          <p:nvPr/>
        </p:nvSpPr>
        <p:spPr>
          <a:xfrm>
            <a:off x="2150702" y="3505200"/>
            <a:ext cx="7086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Challenge runs from February 1</a:t>
            </a:r>
            <a:r>
              <a:rPr lang="en-US" sz="2400" baseline="30000" dirty="0"/>
              <a:t>st</a:t>
            </a:r>
            <a:r>
              <a:rPr lang="en-US" sz="2400" dirty="0"/>
              <a:t>-28th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Prizes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1</a:t>
            </a:r>
            <a:r>
              <a:rPr lang="en-US" sz="2400" baseline="30000" dirty="0"/>
              <a:t>st</a:t>
            </a:r>
            <a:r>
              <a:rPr lang="en-US" sz="2400" dirty="0"/>
              <a:t> place: $15 gift cards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2</a:t>
            </a:r>
            <a:r>
              <a:rPr lang="en-US" sz="2400" baseline="30000" dirty="0"/>
              <a:t>nd</a:t>
            </a:r>
            <a:r>
              <a:rPr lang="en-US" sz="2400" dirty="0"/>
              <a:t> place: $10 gift cards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3</a:t>
            </a:r>
            <a:r>
              <a:rPr lang="en-US" sz="2400" baseline="30000" dirty="0"/>
              <a:t>rd</a:t>
            </a:r>
            <a:r>
              <a:rPr lang="en-US" sz="2400" dirty="0"/>
              <a:t> place: $5 gift cards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Top Team of the Week: Secret Special Prize!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Will send out e-mail with signup and more details after the meeting</a:t>
            </a:r>
          </a:p>
        </p:txBody>
      </p:sp>
      <p:pic>
        <p:nvPicPr>
          <p:cNvPr id="1026" name="Picture 2" descr="Image result for tide pod challenge">
            <a:extLst>
              <a:ext uri="{FF2B5EF4-FFF2-40B4-BE49-F238E27FC236}">
                <a16:creationId xmlns:a16="http://schemas.microsoft.com/office/drawing/2014/main" id="{B81E1F6D-F0C4-42CE-AC3F-CBB9B94B6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8601" y="3902599"/>
            <a:ext cx="2595543" cy="145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red x circle">
            <a:extLst>
              <a:ext uri="{FF2B5EF4-FFF2-40B4-BE49-F238E27FC236}">
                <a16:creationId xmlns:a16="http://schemas.microsoft.com/office/drawing/2014/main" id="{3203B9F0-A1D7-4B2E-86D1-75D97D794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3248" y="3810000"/>
            <a:ext cx="1640672" cy="164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54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596349"/>
            <a:ext cx="9144000" cy="84254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Save the Date: Rx Factor and Silent Auction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509335"/>
            <a:ext cx="7886700" cy="549268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 dirty="0"/>
              <a:t>WHAT: Free Admission and Refreshments</a:t>
            </a:r>
            <a:endParaRPr lang="en-US" sz="2400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dirty="0"/>
              <a:t>Come Participate in the </a:t>
            </a:r>
            <a:r>
              <a:rPr lang="en-US" sz="2000" b="1" i="1" dirty="0"/>
              <a:t>WSPS Silent Auction. </a:t>
            </a:r>
            <a:r>
              <a:rPr lang="en-US" sz="2000" dirty="0"/>
              <a:t>Items to be donated by students, staff, and local businesses to benefit the WSPS travel grant! </a:t>
            </a:r>
          </a:p>
          <a:p>
            <a:pPr marL="0" indent="0">
              <a:buNone/>
            </a:pPr>
            <a:endParaRPr lang="en-US" sz="2000" b="1" i="1" dirty="0"/>
          </a:p>
          <a:p>
            <a:pPr marL="0" indent="0">
              <a:buNone/>
            </a:pPr>
            <a:r>
              <a:rPr lang="en-US" sz="2000" b="1" i="1" dirty="0"/>
              <a:t>RX Factor and Talent Show </a:t>
            </a:r>
            <a:r>
              <a:rPr lang="en-US" sz="2000" dirty="0"/>
              <a:t>to follow the Silent Auction. Watch some of your fellow student pharmacists share their talents! </a:t>
            </a:r>
          </a:p>
          <a:p>
            <a:pPr marL="0" indent="0">
              <a:buNone/>
            </a:pPr>
            <a:endParaRPr lang="en-US" sz="2000" b="1" i="1" dirty="0"/>
          </a:p>
          <a:p>
            <a:pPr marL="0" indent="0">
              <a:buNone/>
            </a:pPr>
            <a:r>
              <a:rPr lang="en-US" sz="2000" dirty="0"/>
              <a:t>Vote in the </a:t>
            </a:r>
            <a:r>
              <a:rPr lang="en-US" sz="2000" b="1" i="1" dirty="0"/>
              <a:t>Mr. Pharmacy Competition. </a:t>
            </a:r>
            <a:r>
              <a:rPr lang="en-US" sz="2000" dirty="0"/>
              <a:t>Winner will receive a prize.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b="1" dirty="0"/>
              <a:t>WHEN				WHERE </a:t>
            </a:r>
          </a:p>
          <a:p>
            <a:pPr marL="0" indent="0">
              <a:buNone/>
            </a:pPr>
            <a:r>
              <a:rPr lang="en-US" sz="2000" b="1" dirty="0"/>
              <a:t>	</a:t>
            </a:r>
            <a:r>
              <a:rPr lang="en-US" sz="1600" dirty="0"/>
              <a:t>April 5</a:t>
            </a:r>
            <a:r>
              <a:rPr lang="en-US" sz="1600" baseline="30000" dirty="0"/>
              <a:t>th</a:t>
            </a:r>
            <a:r>
              <a:rPr lang="en-US" sz="1600" dirty="0"/>
              <a:t>, 2018			Rennebohm Hall </a:t>
            </a:r>
          </a:p>
          <a:p>
            <a:pPr marL="0" indent="0">
              <a:buNone/>
            </a:pPr>
            <a:r>
              <a:rPr lang="en-US" sz="1600" b="1" dirty="0"/>
              <a:t>	</a:t>
            </a:r>
            <a:r>
              <a:rPr lang="en-US" sz="1600" dirty="0"/>
              <a:t>Silent Auction: 12-4:45 PM		The Commons</a:t>
            </a:r>
          </a:p>
          <a:p>
            <a:pPr marL="0" indent="0">
              <a:buNone/>
            </a:pPr>
            <a:r>
              <a:rPr lang="en-US" sz="1600" b="1" dirty="0"/>
              <a:t>	</a:t>
            </a:r>
            <a:r>
              <a:rPr lang="en-US" sz="1600" dirty="0"/>
              <a:t>Rx Factor: 5-6:30 PM 			Room 2002</a:t>
            </a: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CONTACT</a:t>
            </a:r>
            <a:r>
              <a:rPr lang="en-US" sz="2000" dirty="0"/>
              <a:t>	</a:t>
            </a:r>
          </a:p>
          <a:p>
            <a:pPr marL="0" indent="0">
              <a:buNone/>
            </a:pPr>
            <a:r>
              <a:rPr lang="en-US" sz="1600" dirty="0"/>
              <a:t>Looking to participate in the RX factor or Mr. Pharmacy Competition? Want to donate an item for the Silent Auction? Questions?</a:t>
            </a:r>
          </a:p>
          <a:p>
            <a:pPr marL="0" indent="0">
              <a:buNone/>
            </a:pPr>
            <a:r>
              <a:rPr lang="en-US" sz="1600" dirty="0"/>
              <a:t> Email Christine </a:t>
            </a:r>
            <a:r>
              <a:rPr lang="en-US" sz="1600" dirty="0" err="1"/>
              <a:t>Wacek</a:t>
            </a:r>
            <a:r>
              <a:rPr lang="en-US" sz="1600" dirty="0"/>
              <a:t> (</a:t>
            </a:r>
            <a:r>
              <a:rPr lang="en-US" sz="1600" dirty="0">
                <a:hlinkClick r:id="rId2"/>
              </a:rPr>
              <a:t>cwacek@wisc.edu)</a:t>
            </a:r>
            <a:r>
              <a:rPr lang="en-US" sz="1600" dirty="0"/>
              <a:t> or Nicole </a:t>
            </a:r>
            <a:r>
              <a:rPr lang="en-US" sz="1600" dirty="0" err="1"/>
              <a:t>Haebig</a:t>
            </a:r>
            <a:r>
              <a:rPr lang="en-US" sz="1600" dirty="0"/>
              <a:t> (</a:t>
            </a:r>
            <a:r>
              <a:rPr lang="en-US" sz="1600" dirty="0">
                <a:hlinkClick r:id="rId3"/>
              </a:rPr>
              <a:t>nhaebig@wisc.edu)</a:t>
            </a:r>
            <a:r>
              <a:rPr lang="en-US" sz="1600" dirty="0"/>
              <a:t> 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828793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596349"/>
            <a:ext cx="9144000" cy="84254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Student Senate Update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9144" y="1670120"/>
            <a:ext cx="3993713" cy="517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108275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912</Words>
  <Application>Microsoft Office PowerPoint</Application>
  <PresentationFormat>Widescreen</PresentationFormat>
  <Paragraphs>153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Gill Sans MT</vt:lpstr>
      <vt:lpstr>3_Office Theme</vt:lpstr>
      <vt:lpstr>Office Theme</vt:lpstr>
      <vt:lpstr>Wisconsin Society of Pharmacy Students</vt:lpstr>
      <vt:lpstr>Distinguished Member Punch Card</vt:lpstr>
      <vt:lpstr>ASHP January Updates</vt:lpstr>
      <vt:lpstr>White Coat Ceremony Committees</vt:lpstr>
      <vt:lpstr>WSPS Spring Newsletter</vt:lpstr>
      <vt:lpstr>QPR for Suicide Prevention Training</vt:lpstr>
      <vt:lpstr>PLS Community Service Challenge</vt:lpstr>
      <vt:lpstr>Save the Date: Rx Factor and Silent Auction </vt:lpstr>
      <vt:lpstr>Student Senate Update</vt:lpstr>
      <vt:lpstr>Mark your Calendars!</vt:lpstr>
      <vt:lpstr>Minute to Win It </vt:lpstr>
      <vt:lpstr>Midyear Regional Meeting</vt:lpstr>
      <vt:lpstr>Where is the next MRM?</vt:lpstr>
      <vt:lpstr>MRM Agenda</vt:lpstr>
      <vt:lpstr>How can I get Involved? </vt:lpstr>
      <vt:lpstr>Why should I get Involved?</vt:lpstr>
      <vt:lpstr>Stay Tuned!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Wisconsin Society of Pharmacy Students</dc:title>
  <dc:creator>Connor Hanson</dc:creator>
  <cp:lastModifiedBy>Sally Griffith-Oh</cp:lastModifiedBy>
  <cp:revision>11</cp:revision>
  <dcterms:created xsi:type="dcterms:W3CDTF">2018-01-30T13:39:51Z</dcterms:created>
  <dcterms:modified xsi:type="dcterms:W3CDTF">2019-04-23T16:21:33Z</dcterms:modified>
</cp:coreProperties>
</file>