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2" r:id="rId2"/>
    <p:sldId id="263" r:id="rId3"/>
    <p:sldId id="264" r:id="rId4"/>
    <p:sldId id="265" r:id="rId5"/>
    <p:sldId id="266" r:id="rId6"/>
    <p:sldId id="267" r:id="rId7"/>
    <p:sldId id="268" r:id="rId8"/>
    <p:sldId id="269" r:id="rId9"/>
    <p:sldId id="270" r:id="rId10"/>
    <p:sldId id="257" r:id="rId11"/>
    <p:sldId id="260" r:id="rId12"/>
    <p:sldId id="261" r:id="rId13"/>
    <p:sldId id="279" r:id="rId14"/>
    <p:sldId id="258" r:id="rId15"/>
    <p:sldId id="259" r:id="rId16"/>
    <p:sldId id="272" r:id="rId17"/>
    <p:sldId id="271" r:id="rId18"/>
    <p:sldId id="277" r:id="rId19"/>
    <p:sldId id="275" r:id="rId20"/>
    <p:sldId id="276" r:id="rId21"/>
    <p:sldId id="273"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43"/>
  </p:normalViewPr>
  <p:slideViewPr>
    <p:cSldViewPr snapToGrid="0" snapToObjects="1">
      <p:cViewPr varScale="1">
        <p:scale>
          <a:sx n="90" d="100"/>
          <a:sy n="90" d="100"/>
        </p:scale>
        <p:origin x="119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2F14B-FE75-DB46-AB4B-97D565A7B147}" type="datetimeFigureOut">
              <a:rPr lang="en-US" smtClean="0"/>
              <a:t>11/10/16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D83E-FC9B-CC4A-BC6F-7BF326590439}" type="slidenum">
              <a:rPr lang="en-US" smtClean="0"/>
              <a:t>‹#›</a:t>
            </a:fld>
            <a:endParaRPr lang="en-US"/>
          </a:p>
        </p:txBody>
      </p:sp>
    </p:spTree>
    <p:extLst>
      <p:ext uri="{BB962C8B-B14F-4D97-AF65-F5344CB8AC3E}">
        <p14:creationId xmlns:p14="http://schemas.microsoft.com/office/powerpoint/2010/main" val="65410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AC5AB-EA35-5444-9D64-7D7EDE94F8E5}" type="slidenum">
              <a:rPr lang="en-US" smtClean="0"/>
              <a:t>14</a:t>
            </a:fld>
            <a:endParaRPr lang="en-US"/>
          </a:p>
        </p:txBody>
      </p:sp>
    </p:spTree>
    <p:extLst>
      <p:ext uri="{BB962C8B-B14F-4D97-AF65-F5344CB8AC3E}">
        <p14:creationId xmlns:p14="http://schemas.microsoft.com/office/powerpoint/2010/main" val="123196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F5A99-CA20-6846-816B-F603EC0238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360641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5A99-CA20-6846-816B-F603EC0238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327364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5A99-CA20-6846-816B-F603EC0238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28151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5A99-CA20-6846-816B-F603EC0238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121509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F5A99-CA20-6846-816B-F603EC02386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226109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F5A99-CA20-6846-816B-F603EC0238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182912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F5A99-CA20-6846-816B-F603EC02386D}" type="datetimeFigureOut">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314538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F5A99-CA20-6846-816B-F603EC02386D}"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5976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F5A99-CA20-6846-816B-F603EC02386D}" type="datetimeFigureOut">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37706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F5A99-CA20-6846-816B-F603EC0238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133810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F5A99-CA20-6846-816B-F603EC02386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88D62-C56A-BD46-B56A-01C67707BD77}" type="slidenum">
              <a:rPr lang="en-US" smtClean="0"/>
              <a:t>‹#›</a:t>
            </a:fld>
            <a:endParaRPr lang="en-US"/>
          </a:p>
        </p:txBody>
      </p:sp>
    </p:spTree>
    <p:extLst>
      <p:ext uri="{BB962C8B-B14F-4D97-AF65-F5344CB8AC3E}">
        <p14:creationId xmlns:p14="http://schemas.microsoft.com/office/powerpoint/2010/main" val="24906509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F5A99-CA20-6846-816B-F603EC02386D}" type="datetimeFigureOut">
              <a:rPr lang="en-US" smtClean="0"/>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88D62-C56A-BD46-B56A-01C67707BD77}" type="slidenum">
              <a:rPr lang="en-US" smtClean="0"/>
              <a:t>‹#›</a:t>
            </a:fld>
            <a:endParaRPr lang="en-US"/>
          </a:p>
        </p:txBody>
      </p:sp>
    </p:spTree>
    <p:extLst>
      <p:ext uri="{BB962C8B-B14F-4D97-AF65-F5344CB8AC3E}">
        <p14:creationId xmlns:p14="http://schemas.microsoft.com/office/powerpoint/2010/main" val="201697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friestrom@wisc.edu"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mailto:ofahey@wisc.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gif"/><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319" y="381000"/>
            <a:ext cx="7772400" cy="1470025"/>
          </a:xfrm>
        </p:spPr>
        <p:txBody>
          <a:bodyPr>
            <a:normAutofit fontScale="90000"/>
          </a:bodyPr>
          <a:lstStyle/>
          <a:p>
            <a:r>
              <a:rPr lang="en-US" sz="5400" b="1" dirty="0" smtClean="0">
                <a:solidFill>
                  <a:srgbClr val="FF0000"/>
                </a:solidFill>
                <a:effectLst>
                  <a:outerShdw blurRad="38100" dist="38100" dir="2700000" algn="tl">
                    <a:srgbClr val="000000">
                      <a:alpha val="43137"/>
                    </a:srgbClr>
                  </a:outerShdw>
                </a:effectLst>
              </a:rPr>
              <a:t>Wisconsin Society of Pharmacy Students</a:t>
            </a:r>
            <a:endParaRPr lang="en-US" sz="54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28119" y="4876800"/>
            <a:ext cx="6400800" cy="1752600"/>
          </a:xfrm>
        </p:spPr>
        <p:txBody>
          <a:bodyPr>
            <a:normAutofit/>
          </a:bodyPr>
          <a:lstStyle/>
          <a:p>
            <a:r>
              <a:rPr lang="en-US" sz="2800" b="1" dirty="0" smtClean="0">
                <a:solidFill>
                  <a:srgbClr val="FF0000"/>
                </a:solidFill>
              </a:rPr>
              <a:t>General Meeting</a:t>
            </a:r>
          </a:p>
          <a:p>
            <a:r>
              <a:rPr lang="en-US" sz="2800" b="1" dirty="0" smtClean="0">
                <a:solidFill>
                  <a:srgbClr val="FF0000"/>
                </a:solidFill>
              </a:rPr>
              <a:t>September 12</a:t>
            </a:r>
            <a:r>
              <a:rPr lang="en-US" sz="2800" b="1" baseline="30000" dirty="0" smtClean="0">
                <a:solidFill>
                  <a:srgbClr val="FF0000"/>
                </a:solidFill>
              </a:rPr>
              <a:t>th</a:t>
            </a:r>
            <a:r>
              <a:rPr lang="en-US" sz="2800" b="1" dirty="0" smtClean="0">
                <a:solidFill>
                  <a:srgbClr val="FF0000"/>
                </a:solidFill>
              </a:rPr>
              <a:t>, 2016</a:t>
            </a:r>
          </a:p>
          <a:p>
            <a:r>
              <a:rPr lang="en-US" sz="2800" b="1" dirty="0" smtClean="0">
                <a:solidFill>
                  <a:srgbClr val="FF0000"/>
                </a:solidFill>
              </a:rPr>
              <a:t>5:45 pm</a:t>
            </a:r>
            <a:endParaRPr lang="en-US" sz="2800"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316" y="2209800"/>
            <a:ext cx="2132875" cy="2466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6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smtClean="0">
                <a:solidFill>
                  <a:schemeClr val="bg1"/>
                </a:solidFill>
              </a:rPr>
              <a:t>MRM Policy Proposal</a:t>
            </a:r>
            <a:endParaRPr lang="en-US" b="1" dirty="0">
              <a:solidFill>
                <a:schemeClr val="bg1"/>
              </a:solidFill>
            </a:endParaRPr>
          </a:p>
        </p:txBody>
      </p:sp>
      <p:sp>
        <p:nvSpPr>
          <p:cNvPr id="3" name="Content Placeholder 2"/>
          <p:cNvSpPr>
            <a:spLocks noGrp="1"/>
          </p:cNvSpPr>
          <p:nvPr>
            <p:ph idx="1"/>
          </p:nvPr>
        </p:nvSpPr>
        <p:spPr>
          <a:xfrm>
            <a:off x="628650" y="2819401"/>
            <a:ext cx="7886700" cy="3357562"/>
          </a:xfrm>
        </p:spPr>
        <p:txBody>
          <a:bodyPr wrap="square">
            <a:normAutofit fontScale="92500"/>
          </a:bodyPr>
          <a:lstStyle/>
          <a:p>
            <a:pPr marL="457200" lvl="1" indent="0">
              <a:buNone/>
            </a:pPr>
            <a:r>
              <a:rPr lang="en-US" sz="3200" b="1" dirty="0" err="1" smtClean="0"/>
              <a:t>APhA</a:t>
            </a:r>
            <a:r>
              <a:rPr lang="en-US" sz="3200" b="1" dirty="0" smtClean="0"/>
              <a:t>-ASP supports the labeling of allergens on prescription manufacturer’s bottles</a:t>
            </a:r>
          </a:p>
          <a:p>
            <a:pPr marL="457200" lvl="1" indent="0" algn="ctr">
              <a:buNone/>
            </a:pPr>
            <a:endParaRPr lang="en-US" dirty="0" smtClean="0"/>
          </a:p>
          <a:p>
            <a:pPr lvl="1"/>
            <a:r>
              <a:rPr lang="en-US" dirty="0" smtClean="0"/>
              <a:t>Come to MRM to participate in the next step in the policy process!</a:t>
            </a:r>
          </a:p>
          <a:p>
            <a:pPr lvl="1">
              <a:buNone/>
            </a:pPr>
            <a:endParaRPr lang="en-US" sz="1200" dirty="0" smtClean="0"/>
          </a:p>
          <a:p>
            <a:pPr lvl="1">
              <a:buNone/>
            </a:pPr>
            <a:endParaRPr lang="en-US" sz="1200" dirty="0" smtClean="0"/>
          </a:p>
          <a:p>
            <a:pPr lvl="1">
              <a:buNone/>
            </a:pPr>
            <a:endParaRPr lang="en-US" sz="1200" dirty="0" smtClean="0"/>
          </a:p>
          <a:p>
            <a:pPr lvl="1" algn="ctr">
              <a:buNone/>
            </a:pPr>
            <a:r>
              <a:rPr lang="en-US" sz="1200" dirty="0" smtClean="0"/>
              <a:t>Contact Olivia (</a:t>
            </a:r>
            <a:r>
              <a:rPr lang="en-US" sz="1200" dirty="0" smtClean="0">
                <a:hlinkClick r:id="rId2"/>
              </a:rPr>
              <a:t>ofahey@wisc.edu</a:t>
            </a:r>
            <a:r>
              <a:rPr lang="en-US" sz="1200" dirty="0" smtClean="0"/>
              <a:t>) or Eric (</a:t>
            </a:r>
            <a:r>
              <a:rPr lang="en-US" sz="1200" dirty="0" smtClean="0">
                <a:hlinkClick r:id="rId3"/>
              </a:rPr>
              <a:t>friestrom@wisc.edu</a:t>
            </a:r>
            <a:r>
              <a:rPr lang="en-US" sz="1200" dirty="0" smtClean="0"/>
              <a:t>) </a:t>
            </a:r>
            <a:r>
              <a:rPr lang="en-US" sz="1200" smtClean="0"/>
              <a:t>with questions</a:t>
            </a:r>
            <a:endParaRPr lang="en-US" sz="1200" dirty="0" smtClean="0"/>
          </a:p>
          <a:p>
            <a:pPr lvl="1"/>
            <a:endParaRPr lang="en-US" dirty="0" smtClean="0"/>
          </a:p>
          <a:p>
            <a:pPr marL="0" indent="0">
              <a:buNone/>
            </a:pPr>
            <a:endParaRPr lang="en-US" b="1" dirty="0" smtClean="0"/>
          </a:p>
        </p:txBody>
      </p:sp>
      <p:pic>
        <p:nvPicPr>
          <p:cNvPr id="5" name="Picture 4" descr="16084_MRM_FINAL.png"/>
          <p:cNvPicPr>
            <a:picLocks noChangeAspect="1"/>
          </p:cNvPicPr>
          <p:nvPr/>
        </p:nvPicPr>
        <p:blipFill>
          <a:blip r:embed="rId4"/>
          <a:stretch>
            <a:fillRect/>
          </a:stretch>
        </p:blipFill>
        <p:spPr>
          <a:xfrm>
            <a:off x="0" y="1627554"/>
            <a:ext cx="9144000" cy="1039446"/>
          </a:xfrm>
          <a:prstGeom prst="rect">
            <a:avLst/>
          </a:prstGeom>
        </p:spPr>
      </p:pic>
    </p:spTree>
    <p:extLst>
      <p:ext uri="{BB962C8B-B14F-4D97-AF65-F5344CB8AC3E}">
        <p14:creationId xmlns:p14="http://schemas.microsoft.com/office/powerpoint/2010/main" val="3038406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American Pharmacists Month</a:t>
            </a:r>
          </a:p>
        </p:txBody>
      </p:sp>
      <p:sp>
        <p:nvSpPr>
          <p:cNvPr id="3" name="Content Placeholder 2"/>
          <p:cNvSpPr>
            <a:spLocks noGrp="1"/>
          </p:cNvSpPr>
          <p:nvPr>
            <p:ph idx="1"/>
          </p:nvPr>
        </p:nvSpPr>
        <p:spPr>
          <a:xfrm>
            <a:off x="94488" y="1647259"/>
            <a:ext cx="8955024" cy="4982141"/>
          </a:xfrm>
        </p:spPr>
        <p:txBody>
          <a:bodyPr>
            <a:normAutofit lnSpcReduction="10000"/>
          </a:bodyPr>
          <a:lstStyle/>
          <a:p>
            <a:pPr fontAlgn="base"/>
            <a:r>
              <a:rPr lang="en-US" sz="3600" dirty="0"/>
              <a:t>Snapchat filter every week!</a:t>
            </a:r>
          </a:p>
          <a:p>
            <a:pPr fontAlgn="base"/>
            <a:r>
              <a:rPr lang="en-US" sz="3600" dirty="0"/>
              <a:t>Week 2</a:t>
            </a:r>
          </a:p>
          <a:p>
            <a:pPr lvl="1" fontAlgn="base"/>
            <a:r>
              <a:rPr lang="en-US" sz="3200" dirty="0"/>
              <a:t>Promote American Pharmacists Month with posters we made yesterday at Bascom Hill on </a:t>
            </a:r>
            <a:r>
              <a:rPr lang="en-US" sz="3200" b="1" dirty="0"/>
              <a:t>OCTOBER 14</a:t>
            </a:r>
            <a:r>
              <a:rPr lang="en-US" sz="3200" b="1" baseline="30000" dirty="0"/>
              <a:t>th</a:t>
            </a:r>
            <a:r>
              <a:rPr lang="en-US" sz="3200" b="1" dirty="0"/>
              <a:t> </a:t>
            </a:r>
            <a:r>
              <a:rPr lang="en-US" sz="3200" dirty="0"/>
              <a:t>(time TBA)</a:t>
            </a:r>
          </a:p>
          <a:p>
            <a:pPr fontAlgn="base"/>
            <a:r>
              <a:rPr lang="en-US" sz="3600" dirty="0"/>
              <a:t>Week 3</a:t>
            </a:r>
          </a:p>
          <a:p>
            <a:pPr lvl="1" fontAlgn="base"/>
            <a:r>
              <a:rPr lang="en-US" sz="3200" dirty="0"/>
              <a:t>Games and coloring pages in SAA office</a:t>
            </a:r>
          </a:p>
          <a:p>
            <a:pPr fontAlgn="base"/>
            <a:r>
              <a:rPr lang="en-US" sz="3600" dirty="0"/>
              <a:t>Week 4</a:t>
            </a:r>
          </a:p>
          <a:p>
            <a:pPr lvl="1" fontAlgn="base"/>
            <a:r>
              <a:rPr lang="en-US" sz="3200" dirty="0"/>
              <a:t>Activities at Career Fair (stay tuned!)</a:t>
            </a:r>
          </a:p>
          <a:p>
            <a:pPr fontAlgn="base"/>
            <a:endParaRPr lang="en-US" sz="3600" dirty="0"/>
          </a:p>
          <a:p>
            <a:pPr marL="0" indent="0" fontAlgn="base">
              <a:buNone/>
            </a:pPr>
            <a:endParaRPr lang="en-US" dirty="0"/>
          </a:p>
          <a:p>
            <a:pPr marL="0" indent="0">
              <a:buNone/>
            </a:pPr>
            <a:endParaRPr lang="en-US" b="1" dirty="0"/>
          </a:p>
        </p:txBody>
      </p:sp>
    </p:spTree>
    <p:extLst>
      <p:ext uri="{BB962C8B-B14F-4D97-AF65-F5344CB8AC3E}">
        <p14:creationId xmlns:p14="http://schemas.microsoft.com/office/powerpoint/2010/main" val="14587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pPr algn="ctr"/>
            <a:r>
              <a:rPr lang="en-US" b="1" dirty="0" err="1">
                <a:solidFill>
                  <a:schemeClr val="bg1"/>
                </a:solidFill>
              </a:rPr>
              <a:t>PharmFlix</a:t>
            </a:r>
            <a:endParaRPr lang="en-US" b="1" dirty="0">
              <a:solidFill>
                <a:schemeClr val="bg1"/>
              </a:solidFill>
            </a:endParaRPr>
          </a:p>
        </p:txBody>
      </p:sp>
      <p:sp>
        <p:nvSpPr>
          <p:cNvPr id="3" name="Content Placeholder 2"/>
          <p:cNvSpPr>
            <a:spLocks noGrp="1"/>
          </p:cNvSpPr>
          <p:nvPr>
            <p:ph idx="1"/>
          </p:nvPr>
        </p:nvSpPr>
        <p:spPr>
          <a:xfrm>
            <a:off x="94488" y="1647259"/>
            <a:ext cx="8955024" cy="4296341"/>
          </a:xfrm>
        </p:spPr>
        <p:txBody>
          <a:bodyPr>
            <a:normAutofit/>
          </a:bodyPr>
          <a:lstStyle/>
          <a:p>
            <a:pPr fontAlgn="base"/>
            <a:r>
              <a:rPr lang="en-US" sz="3600" dirty="0"/>
              <a:t>Need volunteers to help make </a:t>
            </a:r>
            <a:r>
              <a:rPr lang="en-US" sz="3600" dirty="0" err="1"/>
              <a:t>PharmFlix</a:t>
            </a:r>
            <a:r>
              <a:rPr lang="en-US" sz="3600" dirty="0"/>
              <a:t> happen!</a:t>
            </a:r>
          </a:p>
          <a:p>
            <a:pPr lvl="1" fontAlgn="base"/>
            <a:r>
              <a:rPr lang="en-US" sz="3200" dirty="0"/>
              <a:t>Actors/Actresses</a:t>
            </a:r>
          </a:p>
          <a:p>
            <a:pPr lvl="1" fontAlgn="base"/>
            <a:r>
              <a:rPr lang="en-US" sz="3200" dirty="0"/>
              <a:t>Camera man/woman</a:t>
            </a:r>
          </a:p>
          <a:p>
            <a:pPr lvl="1" fontAlgn="base"/>
            <a:r>
              <a:rPr lang="en-US" sz="3200" dirty="0"/>
              <a:t>VIDEO EDITORS!</a:t>
            </a:r>
          </a:p>
          <a:p>
            <a:pPr fontAlgn="base"/>
            <a:r>
              <a:rPr lang="en-US" sz="3600" dirty="0"/>
              <a:t>Sign up on form being passed around</a:t>
            </a:r>
          </a:p>
          <a:p>
            <a:pPr marL="0" indent="0" fontAlgn="base">
              <a:buNone/>
            </a:pPr>
            <a:endParaRPr lang="en-US" dirty="0"/>
          </a:p>
          <a:p>
            <a:pPr marL="0" indent="0">
              <a:buNone/>
            </a:pPr>
            <a:endParaRPr lang="en-US" b="1" dirty="0"/>
          </a:p>
        </p:txBody>
      </p:sp>
    </p:spTree>
    <p:extLst>
      <p:ext uri="{BB962C8B-B14F-4D97-AF65-F5344CB8AC3E}">
        <p14:creationId xmlns:p14="http://schemas.microsoft.com/office/powerpoint/2010/main" val="1467902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smtClean="0">
                <a:solidFill>
                  <a:schemeClr val="bg1"/>
                </a:solidFill>
              </a:rPr>
              <a:t>Networking Luncheon</a:t>
            </a:r>
            <a:endParaRPr lang="en-US" b="1" dirty="0">
              <a:solidFill>
                <a:schemeClr val="bg1"/>
              </a:solidFill>
            </a:endParaRPr>
          </a:p>
        </p:txBody>
      </p:sp>
      <p:sp>
        <p:nvSpPr>
          <p:cNvPr id="3" name="Content Placeholder 2"/>
          <p:cNvSpPr>
            <a:spLocks noGrp="1"/>
          </p:cNvSpPr>
          <p:nvPr>
            <p:ph idx="1"/>
          </p:nvPr>
        </p:nvSpPr>
        <p:spPr>
          <a:xfrm>
            <a:off x="628650" y="1690689"/>
            <a:ext cx="7886700" cy="4486274"/>
          </a:xfrm>
        </p:spPr>
        <p:txBody>
          <a:bodyPr>
            <a:normAutofit fontScale="92500" lnSpcReduction="20000"/>
          </a:bodyPr>
          <a:lstStyle/>
          <a:p>
            <a:pPr lvl="1"/>
            <a:r>
              <a:rPr lang="en-US" dirty="0" smtClean="0"/>
              <a:t>WHAT: Luncheon with pharmacists to provide </a:t>
            </a:r>
            <a:r>
              <a:rPr lang="en-US" dirty="0"/>
              <a:t>students an opportunity to meet pharmacy professionals from a variety of backgrounds, learn about possible career choices, and practice their networking skills. </a:t>
            </a:r>
          </a:p>
          <a:p>
            <a:pPr lvl="1"/>
            <a:endParaRPr lang="en-US" dirty="0"/>
          </a:p>
          <a:p>
            <a:pPr lvl="1"/>
            <a:r>
              <a:rPr lang="en-US" dirty="0" smtClean="0"/>
              <a:t>WHEN: November 15, 2016 from 12:00-1:15PM</a:t>
            </a:r>
          </a:p>
          <a:p>
            <a:pPr lvl="1"/>
            <a:endParaRPr lang="en-US" dirty="0"/>
          </a:p>
          <a:p>
            <a:pPr lvl="1"/>
            <a:r>
              <a:rPr lang="en-US" dirty="0" smtClean="0"/>
              <a:t>WHERE: The School </a:t>
            </a:r>
          </a:p>
          <a:p>
            <a:pPr marL="457200" lvl="1" indent="0">
              <a:buNone/>
            </a:pPr>
            <a:r>
              <a:rPr lang="en-US" dirty="0" smtClean="0"/>
              <a:t>of Pharmacy Commons</a:t>
            </a:r>
          </a:p>
          <a:p>
            <a:pPr marL="457200" lvl="1" indent="0">
              <a:buNone/>
            </a:pPr>
            <a:endParaRPr lang="en-US" dirty="0"/>
          </a:p>
          <a:p>
            <a:pPr marL="457200" lvl="1" indent="0">
              <a:buNone/>
            </a:pPr>
            <a:r>
              <a:rPr lang="en-US" sz="1800" dirty="0"/>
              <a:t>*</a:t>
            </a:r>
            <a:r>
              <a:rPr lang="en-US" sz="1800" dirty="0" smtClean="0"/>
              <a:t>More details to come soon</a:t>
            </a:r>
            <a:endParaRPr lang="en-US" sz="1800" dirty="0"/>
          </a:p>
          <a:p>
            <a:pPr marL="0" indent="0">
              <a:buNone/>
            </a:pPr>
            <a:endParaRPr lang="en-US" b="1" dirty="0" smtClean="0"/>
          </a:p>
        </p:txBody>
      </p:sp>
      <p:pic>
        <p:nvPicPr>
          <p:cNvPr id="6" name="Picture 5" descr="004c8e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191000"/>
            <a:ext cx="4203700" cy="2408997"/>
          </a:xfrm>
          <a:prstGeom prst="rect">
            <a:avLst/>
          </a:prstGeom>
        </p:spPr>
      </p:pic>
    </p:spTree>
    <p:extLst>
      <p:ext uri="{BB962C8B-B14F-4D97-AF65-F5344CB8AC3E}">
        <p14:creationId xmlns:p14="http://schemas.microsoft.com/office/powerpoint/2010/main" val="404611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468752" y="577113"/>
            <a:ext cx="5914441" cy="923330"/>
          </a:xfrm>
          <a:prstGeom prst="rect">
            <a:avLst/>
          </a:prstGeom>
          <a:noFill/>
        </p:spPr>
        <p:txBody>
          <a:bodyPr wrap="none" lIns="91440" tIns="45720" rIns="91440" bIns="45720">
            <a:spAutoFit/>
          </a:bodyPr>
          <a:lstStyle/>
          <a:p>
            <a:pPr algn="ctr"/>
            <a:r>
              <a:rPr lang="en-US" sz="5400" dirty="0" smtClean="0">
                <a:ln w="0"/>
                <a:solidFill>
                  <a:schemeClr val="bg1"/>
                </a:solidFill>
                <a:effectLst>
                  <a:outerShdw blurRad="38100" dist="19050" dir="2700000" algn="tl" rotWithShape="0">
                    <a:schemeClr val="dk1">
                      <a:alpha val="40000"/>
                    </a:schemeClr>
                  </a:outerShdw>
                </a:effectLst>
              </a:rPr>
              <a:t>WSPS T-Shirt Pickup </a:t>
            </a:r>
            <a:endParaRPr lang="en-US" sz="5400" dirty="0">
              <a:ln w="0"/>
              <a:solidFill>
                <a:schemeClr val="bg1"/>
              </a:solidFill>
              <a:effectLst>
                <a:outerShdw blurRad="38100" dist="19050" dir="2700000" algn="tl" rotWithShape="0">
                  <a:schemeClr val="dk1">
                    <a:alpha val="40000"/>
                  </a:schemeClr>
                </a:outerShdw>
              </a:effectLst>
            </a:endParaRPr>
          </a:p>
        </p:txBody>
      </p:sp>
      <p:pic>
        <p:nvPicPr>
          <p:cNvPr id="7" name="Content Placeholder 6"/>
          <p:cNvPicPr>
            <a:picLocks noGrp="1" noChangeAspect="1"/>
          </p:cNvPicPr>
          <p:nvPr>
            <p:ph idx="1"/>
          </p:nvPr>
        </p:nvPicPr>
        <p:blipFill>
          <a:blip r:embed="rId3"/>
          <a:stretch>
            <a:fillRect/>
          </a:stretch>
        </p:blipFill>
        <p:spPr>
          <a:xfrm>
            <a:off x="4953000" y="2133600"/>
            <a:ext cx="3531371" cy="3531371"/>
          </a:xfrm>
          <a:prstGeom prst="rect">
            <a:avLst/>
          </a:prstGeom>
        </p:spPr>
      </p:pic>
      <p:sp>
        <p:nvSpPr>
          <p:cNvPr id="9" name="TextBox 8"/>
          <p:cNvSpPr txBox="1"/>
          <p:nvPr/>
        </p:nvSpPr>
        <p:spPr>
          <a:xfrm>
            <a:off x="375812" y="1905000"/>
            <a:ext cx="4210475" cy="2585323"/>
          </a:xfrm>
          <a:prstGeom prst="rect">
            <a:avLst/>
          </a:prstGeom>
          <a:noFill/>
        </p:spPr>
        <p:txBody>
          <a:bodyPr wrap="square" rtlCol="0">
            <a:spAutoFit/>
          </a:bodyPr>
          <a:lstStyle/>
          <a:p>
            <a:endParaRPr lang="en-US" dirty="0" smtClean="0"/>
          </a:p>
          <a:p>
            <a:endParaRPr lang="en-US" dirty="0"/>
          </a:p>
          <a:p>
            <a:pPr algn="ctr"/>
            <a:endParaRPr lang="en-US" dirty="0" smtClean="0"/>
          </a:p>
          <a:p>
            <a:pPr algn="ctr"/>
            <a:r>
              <a:rPr lang="en-US" sz="3600" b="1" dirty="0" smtClean="0"/>
              <a:t>Pick up your shirt tonight after the  meeting!</a:t>
            </a:r>
            <a:endParaRPr lang="en-US" sz="3600" b="1" dirty="0"/>
          </a:p>
        </p:txBody>
      </p:sp>
    </p:spTree>
    <p:extLst>
      <p:ext uri="{BB962C8B-B14F-4D97-AF65-F5344CB8AC3E}">
        <p14:creationId xmlns:p14="http://schemas.microsoft.com/office/powerpoint/2010/main" val="2353781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smtClean="0">
                <a:solidFill>
                  <a:schemeClr val="bg1"/>
                </a:solidFill>
              </a:rPr>
              <a:t>Updates From Student Senate</a:t>
            </a:r>
            <a:endParaRPr lang="en-US" b="1" dirty="0">
              <a:solidFill>
                <a:schemeClr val="bg1"/>
              </a:solidFill>
            </a:endParaRPr>
          </a:p>
        </p:txBody>
      </p:sp>
      <p:sp>
        <p:nvSpPr>
          <p:cNvPr id="3" name="Content Placeholder 2"/>
          <p:cNvSpPr>
            <a:spLocks noGrp="1"/>
          </p:cNvSpPr>
          <p:nvPr>
            <p:ph idx="1"/>
          </p:nvPr>
        </p:nvSpPr>
        <p:spPr>
          <a:xfrm>
            <a:off x="228600" y="1690688"/>
            <a:ext cx="8286750" cy="5014911"/>
          </a:xfrm>
        </p:spPr>
        <p:txBody>
          <a:bodyPr>
            <a:normAutofit fontScale="70000" lnSpcReduction="20000"/>
          </a:bodyPr>
          <a:lstStyle/>
          <a:p>
            <a:r>
              <a:rPr lang="en-US" b="1" dirty="0" smtClean="0"/>
              <a:t>Travel Grants </a:t>
            </a:r>
          </a:p>
          <a:p>
            <a:pPr lvl="1"/>
            <a:r>
              <a:rPr lang="en-US" b="1" dirty="0" smtClean="0">
                <a:sym typeface="Wingdings"/>
              </a:rPr>
              <a:t>10 $400</a:t>
            </a:r>
            <a:r>
              <a:rPr lang="en-US" b="1" dirty="0" smtClean="0"/>
              <a:t> Grants available </a:t>
            </a:r>
          </a:p>
          <a:p>
            <a:pPr lvl="1"/>
            <a:r>
              <a:rPr lang="en-US" b="1" dirty="0" smtClean="0"/>
              <a:t>WSPS reimbursements </a:t>
            </a:r>
          </a:p>
          <a:p>
            <a:pPr marL="0" indent="0">
              <a:buNone/>
            </a:pPr>
            <a:endParaRPr lang="en-US" b="1" dirty="0" smtClean="0"/>
          </a:p>
          <a:p>
            <a:r>
              <a:rPr lang="en-US" b="1" dirty="0" smtClean="0"/>
              <a:t>Career fair </a:t>
            </a:r>
          </a:p>
          <a:p>
            <a:pPr lvl="1"/>
            <a:r>
              <a:rPr lang="en-US" b="1" dirty="0" smtClean="0"/>
              <a:t>Volunteers </a:t>
            </a:r>
            <a:r>
              <a:rPr lang="en-US" b="1" dirty="0" smtClean="0">
                <a:sym typeface="Wingdings"/>
              </a:rPr>
              <a:t>PLEASE SIGN UP :) </a:t>
            </a:r>
          </a:p>
          <a:p>
            <a:pPr lvl="1"/>
            <a:r>
              <a:rPr lang="en-US" b="1" dirty="0" smtClean="0">
                <a:sym typeface="Wingdings"/>
              </a:rPr>
              <a:t>Badger Bash Bowling Tournament </a:t>
            </a:r>
            <a:endParaRPr lang="en-US" b="1" dirty="0" smtClean="0"/>
          </a:p>
          <a:p>
            <a:pPr marL="0" indent="0">
              <a:buNone/>
            </a:pPr>
            <a:endParaRPr lang="en-US" b="1" dirty="0" smtClean="0"/>
          </a:p>
          <a:p>
            <a:r>
              <a:rPr lang="en-US" b="1" dirty="0" smtClean="0"/>
              <a:t>Climate Survey </a:t>
            </a:r>
            <a:r>
              <a:rPr lang="en-US" b="1" dirty="0" smtClean="0">
                <a:sym typeface="Wingdings"/>
              </a:rPr>
              <a:t> Moving elections </a:t>
            </a:r>
          </a:p>
          <a:p>
            <a:pPr marL="0" indent="0">
              <a:buNone/>
            </a:pPr>
            <a:endParaRPr lang="en-US" b="1" dirty="0" smtClean="0"/>
          </a:p>
          <a:p>
            <a:r>
              <a:rPr lang="en-US" b="1" dirty="0" smtClean="0"/>
              <a:t>General things:</a:t>
            </a:r>
          </a:p>
          <a:p>
            <a:pPr lvl="1"/>
            <a:r>
              <a:rPr lang="en-US" b="1" dirty="0" smtClean="0"/>
              <a:t>Reserving a room, include name of event</a:t>
            </a:r>
          </a:p>
          <a:p>
            <a:pPr lvl="1"/>
            <a:r>
              <a:rPr lang="en-US" b="1" dirty="0" smtClean="0"/>
              <a:t>Fridge clean out</a:t>
            </a:r>
          </a:p>
          <a:p>
            <a:pPr lvl="1"/>
            <a:r>
              <a:rPr lang="en-US" b="1" dirty="0" smtClean="0"/>
              <a:t>Student Voice</a:t>
            </a:r>
          </a:p>
          <a:p>
            <a:pPr lvl="1"/>
            <a:r>
              <a:rPr lang="en-US" b="1" dirty="0" smtClean="0"/>
              <a:t>More tables/seating in atrium </a:t>
            </a:r>
          </a:p>
          <a:p>
            <a:pPr lvl="1"/>
            <a:endParaRPr lang="en-US" b="1" dirty="0" smtClean="0"/>
          </a:p>
        </p:txBody>
      </p:sp>
      <p:pic>
        <p:nvPicPr>
          <p:cNvPr id="7" name="Picture 6"/>
          <p:cNvPicPr>
            <a:picLocks noChangeAspect="1"/>
          </p:cNvPicPr>
          <p:nvPr/>
        </p:nvPicPr>
        <p:blipFill>
          <a:blip r:embed="rId2"/>
          <a:stretch>
            <a:fillRect/>
          </a:stretch>
        </p:blipFill>
        <p:spPr>
          <a:xfrm>
            <a:off x="5588069" y="1657419"/>
            <a:ext cx="2927281" cy="2927281"/>
          </a:xfrm>
          <a:prstGeom prst="rect">
            <a:avLst/>
          </a:prstGeom>
        </p:spPr>
      </p:pic>
    </p:spTree>
    <p:extLst>
      <p:ext uri="{BB962C8B-B14F-4D97-AF65-F5344CB8AC3E}">
        <p14:creationId xmlns:p14="http://schemas.microsoft.com/office/powerpoint/2010/main" val="235889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04411"/>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867139"/>
            <a:ext cx="8229600" cy="1143000"/>
          </a:xfrm>
        </p:spPr>
        <p:txBody>
          <a:bodyPr/>
          <a:lstStyle/>
          <a:p>
            <a:pPr algn="ctr"/>
            <a:r>
              <a:rPr lang="en-US" b="1" dirty="0" smtClean="0">
                <a:solidFill>
                  <a:schemeClr val="bg1"/>
                </a:solidFill>
              </a:rPr>
              <a:t>Re-Vote if Needed!</a:t>
            </a:r>
            <a:endParaRPr lang="en-US" b="1" dirty="0">
              <a:solidFill>
                <a:schemeClr val="bg1"/>
              </a:solidFill>
            </a:endParaRPr>
          </a:p>
        </p:txBody>
      </p:sp>
    </p:spTree>
    <p:extLst>
      <p:ext uri="{BB962C8B-B14F-4D97-AF65-F5344CB8AC3E}">
        <p14:creationId xmlns:p14="http://schemas.microsoft.com/office/powerpoint/2010/main" val="167404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04411"/>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867139"/>
            <a:ext cx="8229600" cy="1143000"/>
          </a:xfrm>
        </p:spPr>
        <p:txBody>
          <a:bodyPr/>
          <a:lstStyle/>
          <a:p>
            <a:pPr algn="ctr"/>
            <a:r>
              <a:rPr lang="en-US" b="1" dirty="0" smtClean="0">
                <a:solidFill>
                  <a:schemeClr val="bg1"/>
                </a:solidFill>
              </a:rPr>
              <a:t>Please Welcome Ryan Miller!</a:t>
            </a:r>
            <a:endParaRPr lang="en-US" b="1" dirty="0">
              <a:solidFill>
                <a:schemeClr val="bg1"/>
              </a:solidFill>
            </a:endParaRPr>
          </a:p>
        </p:txBody>
      </p:sp>
    </p:spTree>
    <p:extLst>
      <p:ext uri="{BB962C8B-B14F-4D97-AF65-F5344CB8AC3E}">
        <p14:creationId xmlns:p14="http://schemas.microsoft.com/office/powerpoint/2010/main" val="42342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8678" b="8678"/>
          <a:stretch>
            <a:fillRect/>
          </a:stretch>
        </p:blipFill>
        <p:spPr>
          <a:xfrm>
            <a:off x="457200" y="1964705"/>
            <a:ext cx="8229600" cy="4525963"/>
          </a:xfrm>
        </p:spPr>
      </p:pic>
      <p:sp>
        <p:nvSpPr>
          <p:cNvPr id="5" name="Rectangle 4"/>
          <p:cNvSpPr/>
          <p:nvPr/>
        </p:nvSpPr>
        <p:spPr>
          <a:xfrm>
            <a:off x="152400" y="7487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rPr>
              <a:t>Thank You “Beary” Much Award</a:t>
            </a:r>
            <a:endParaRPr lang="en-US" b="1" dirty="0">
              <a:solidFill>
                <a:schemeClr val="bg1"/>
              </a:solidFill>
            </a:endParaRPr>
          </a:p>
        </p:txBody>
      </p:sp>
    </p:spTree>
    <p:extLst>
      <p:ext uri="{BB962C8B-B14F-4D97-AF65-F5344CB8AC3E}">
        <p14:creationId xmlns:p14="http://schemas.microsoft.com/office/powerpoint/2010/main" val="3211664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Thank You “</a:t>
            </a:r>
            <a:r>
              <a:rPr lang="en-US" b="1" dirty="0" err="1">
                <a:solidFill>
                  <a:schemeClr val="bg1"/>
                </a:solidFill>
              </a:rPr>
              <a:t>Beary</a:t>
            </a:r>
            <a:r>
              <a:rPr lang="en-US" b="1" dirty="0">
                <a:solidFill>
                  <a:schemeClr val="bg1"/>
                </a:solidFill>
              </a:rPr>
              <a:t>” Much Award</a:t>
            </a:r>
          </a:p>
        </p:txBody>
      </p:sp>
      <p:sp>
        <p:nvSpPr>
          <p:cNvPr id="3" name="Content Placeholder 2"/>
          <p:cNvSpPr>
            <a:spLocks noGrp="1"/>
          </p:cNvSpPr>
          <p:nvPr>
            <p:ph sz="half" idx="1"/>
          </p:nvPr>
        </p:nvSpPr>
        <p:spPr/>
        <p:txBody>
          <a:bodyPr>
            <a:normAutofit/>
          </a:bodyPr>
          <a:lstStyle/>
          <a:p>
            <a:pPr marL="457200" lvl="1" indent="0" algn="ctr">
              <a:buNone/>
            </a:pPr>
            <a:r>
              <a:rPr lang="en-US" sz="3200" b="1" dirty="0"/>
              <a:t>Member of the Meeting Award</a:t>
            </a:r>
          </a:p>
          <a:p>
            <a:pPr marL="457200" lvl="1" indent="0">
              <a:buNone/>
            </a:pPr>
            <a:endParaRPr lang="en-US" dirty="0"/>
          </a:p>
          <a:p>
            <a:pPr marL="0" indent="0">
              <a:buNone/>
            </a:pPr>
            <a:r>
              <a:rPr lang="en-US" sz="2400" b="1" dirty="0"/>
              <a:t>This month’s Member of the Meeting is a brand new DPH-1 member! He has already shown his dedication to patient care by setting up a Generation Rx presentation tailored to his hometown!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7250" y="2572544"/>
            <a:ext cx="3810000" cy="2857500"/>
          </a:xfrm>
        </p:spPr>
      </p:pic>
    </p:spTree>
    <p:extLst>
      <p:ext uri="{BB962C8B-B14F-4D97-AF65-F5344CB8AC3E}">
        <p14:creationId xmlns:p14="http://schemas.microsoft.com/office/powerpoint/2010/main" val="23288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smtClean="0">
                <a:solidFill>
                  <a:schemeClr val="bg1"/>
                </a:solidFill>
              </a:rPr>
              <a:t>Agenda</a:t>
            </a:r>
            <a:endParaRPr lang="en-US" b="1" dirty="0">
              <a:solidFill>
                <a:schemeClr val="bg1"/>
              </a:solidFill>
            </a:endParaRPr>
          </a:p>
        </p:txBody>
      </p:sp>
      <p:sp>
        <p:nvSpPr>
          <p:cNvPr id="3" name="Content Placeholder 2"/>
          <p:cNvSpPr>
            <a:spLocks noGrp="1"/>
          </p:cNvSpPr>
          <p:nvPr>
            <p:ph idx="1"/>
          </p:nvPr>
        </p:nvSpPr>
        <p:spPr>
          <a:xfrm>
            <a:off x="628650" y="1690689"/>
            <a:ext cx="7886700" cy="4486274"/>
          </a:xfrm>
        </p:spPr>
        <p:txBody>
          <a:bodyPr>
            <a:normAutofit/>
          </a:bodyPr>
          <a:lstStyle/>
          <a:p>
            <a:pPr marL="457200" lvl="1" indent="0" algn="ctr">
              <a:buNone/>
            </a:pPr>
            <a:endParaRPr lang="en-US" dirty="0"/>
          </a:p>
          <a:p>
            <a:pPr lvl="1"/>
            <a:r>
              <a:rPr lang="en-US" dirty="0" smtClean="0"/>
              <a:t>DPH-1 Rep Speeches and Elections</a:t>
            </a:r>
          </a:p>
          <a:p>
            <a:pPr lvl="1"/>
            <a:r>
              <a:rPr lang="en-US" dirty="0" smtClean="0"/>
              <a:t>Announcements</a:t>
            </a:r>
          </a:p>
          <a:p>
            <a:pPr lvl="1"/>
            <a:r>
              <a:rPr lang="en-US" dirty="0" smtClean="0"/>
              <a:t>Ryan Miller, PAA President</a:t>
            </a:r>
          </a:p>
          <a:p>
            <a:pPr lvl="1"/>
            <a:r>
              <a:rPr lang="en-US" dirty="0" smtClean="0"/>
              <a:t>Re-vote (if needed)</a:t>
            </a:r>
          </a:p>
          <a:p>
            <a:pPr lvl="1"/>
            <a:r>
              <a:rPr lang="en-US" dirty="0" smtClean="0"/>
              <a:t>Awards!</a:t>
            </a:r>
          </a:p>
          <a:p>
            <a:pPr lvl="1"/>
            <a:r>
              <a:rPr lang="en-US" dirty="0" smtClean="0"/>
              <a:t>2016-2017 DPH-1 Rep Announced!</a:t>
            </a:r>
          </a:p>
          <a:p>
            <a:pPr lvl="1"/>
            <a:r>
              <a:rPr lang="en-US" dirty="0" smtClean="0"/>
              <a:t>Dinner!</a:t>
            </a:r>
          </a:p>
          <a:p>
            <a:pPr lvl="1"/>
            <a:endParaRPr lang="en-US" dirty="0" smtClean="0"/>
          </a:p>
          <a:p>
            <a:pPr lvl="1"/>
            <a:endParaRPr lang="en-US" dirty="0"/>
          </a:p>
          <a:p>
            <a:pPr marL="0" indent="0">
              <a:buNone/>
            </a:pPr>
            <a:endParaRPr lang="en-US" b="1" dirty="0" smtClean="0"/>
          </a:p>
        </p:txBody>
      </p:sp>
    </p:spTree>
    <p:extLst>
      <p:ext uri="{BB962C8B-B14F-4D97-AF65-F5344CB8AC3E}">
        <p14:creationId xmlns:p14="http://schemas.microsoft.com/office/powerpoint/2010/main" val="696475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Thank You “</a:t>
            </a:r>
            <a:r>
              <a:rPr lang="en-US" b="1" dirty="0" err="1">
                <a:solidFill>
                  <a:schemeClr val="bg1"/>
                </a:solidFill>
              </a:rPr>
              <a:t>Beary</a:t>
            </a:r>
            <a:r>
              <a:rPr lang="en-US" b="1" dirty="0">
                <a:solidFill>
                  <a:schemeClr val="bg1"/>
                </a:solidFill>
              </a:rPr>
              <a:t>” Much Award</a:t>
            </a:r>
          </a:p>
        </p:txBody>
      </p:sp>
      <p:sp>
        <p:nvSpPr>
          <p:cNvPr id="9" name="TextBox 8"/>
          <p:cNvSpPr txBox="1"/>
          <p:nvPr/>
        </p:nvSpPr>
        <p:spPr>
          <a:xfrm>
            <a:off x="269162" y="5715000"/>
            <a:ext cx="4191000" cy="830997"/>
          </a:xfrm>
          <a:prstGeom prst="rect">
            <a:avLst/>
          </a:prstGeom>
          <a:noFill/>
        </p:spPr>
        <p:txBody>
          <a:bodyPr wrap="square" rtlCol="0">
            <a:spAutoFit/>
          </a:bodyPr>
          <a:lstStyle/>
          <a:p>
            <a:pPr algn="ctr"/>
            <a:r>
              <a:rPr lang="en-US" sz="2400" b="1" dirty="0"/>
              <a:t>Griffin </a:t>
            </a:r>
            <a:r>
              <a:rPr lang="en-US" sz="2400" b="1" dirty="0" err="1"/>
              <a:t>Budde</a:t>
            </a:r>
            <a:endParaRPr lang="en-US" sz="2400" b="1" dirty="0"/>
          </a:p>
          <a:p>
            <a:pPr algn="ctr"/>
            <a:r>
              <a:rPr lang="en-US" sz="2400" b="1" dirty="0"/>
              <a:t>DPH-1</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7250" y="2572544"/>
            <a:ext cx="3810000" cy="2857500"/>
          </a:xfrm>
        </p:spPr>
      </p:pic>
      <p:sp>
        <p:nvSpPr>
          <p:cNvPr id="10" name="TextBox 9"/>
          <p:cNvSpPr txBox="1"/>
          <p:nvPr/>
        </p:nvSpPr>
        <p:spPr>
          <a:xfrm>
            <a:off x="4004414" y="4300567"/>
            <a:ext cx="2590800" cy="1341656"/>
          </a:xfrm>
          <a:prstGeom prst="wedgeEllipseCallout">
            <a:avLst>
              <a:gd name="adj1" fmla="val 59678"/>
              <a:gd name="adj2" fmla="val -99285"/>
            </a:avLst>
          </a:prstGeom>
          <a:solidFill>
            <a:srgbClr val="FF0000"/>
          </a:solidFill>
        </p:spPr>
        <p:txBody>
          <a:bodyPr wrap="square" rtlCol="0">
            <a:spAutoFit/>
          </a:bodyPr>
          <a:lstStyle/>
          <a:p>
            <a:r>
              <a:rPr lang="en-US" sz="2800" b="1" dirty="0">
                <a:solidFill>
                  <a:schemeClr val="bg1"/>
                </a:solidFill>
              </a:rPr>
              <a:t>Thank you Griffin!!</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2394681"/>
            <a:ext cx="2595725" cy="3247542"/>
          </a:xfrm>
        </p:spPr>
      </p:pic>
    </p:spTree>
    <p:extLst>
      <p:ext uri="{BB962C8B-B14F-4D97-AF65-F5344CB8AC3E}">
        <p14:creationId xmlns:p14="http://schemas.microsoft.com/office/powerpoint/2010/main" val="496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04411"/>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867139"/>
            <a:ext cx="8229600" cy="1143000"/>
          </a:xfrm>
        </p:spPr>
        <p:txBody>
          <a:bodyPr/>
          <a:lstStyle/>
          <a:p>
            <a:pPr algn="ctr"/>
            <a:r>
              <a:rPr lang="en-US" b="1" dirty="0" smtClean="0">
                <a:solidFill>
                  <a:schemeClr val="bg1"/>
                </a:solidFill>
              </a:rPr>
              <a:t>And the winner is</a:t>
            </a:r>
            <a:r>
              <a:rPr lang="is-I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257907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91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601876"/>
            <a:ext cx="8229600" cy="1143000"/>
          </a:xfrm>
        </p:spPr>
        <p:txBody>
          <a:bodyPr/>
          <a:lstStyle/>
          <a:p>
            <a:pPr algn="ctr"/>
            <a:r>
              <a:rPr lang="en-US" b="1" dirty="0" smtClean="0">
                <a:solidFill>
                  <a:schemeClr val="bg1"/>
                </a:solidFill>
              </a:rPr>
              <a:t>Thanks for coming!</a:t>
            </a:r>
            <a:endParaRPr lang="en-US" b="1" dirty="0">
              <a:solidFill>
                <a:schemeClr val="bg1"/>
              </a:solidFill>
            </a:endParaRPr>
          </a:p>
        </p:txBody>
      </p:sp>
      <p:sp>
        <p:nvSpPr>
          <p:cNvPr id="5" name="Content Placeholder 2"/>
          <p:cNvSpPr>
            <a:spLocks noGrp="1"/>
          </p:cNvSpPr>
          <p:nvPr>
            <p:ph idx="1"/>
          </p:nvPr>
        </p:nvSpPr>
        <p:spPr>
          <a:xfrm>
            <a:off x="628650" y="1690689"/>
            <a:ext cx="7886700" cy="4997978"/>
          </a:xfrm>
        </p:spPr>
        <p:txBody>
          <a:bodyPr>
            <a:normAutofit/>
          </a:bodyPr>
          <a:lstStyle/>
          <a:p>
            <a:pPr algn="ctr"/>
            <a:endParaRPr lang="en-US" dirty="0" smtClean="0"/>
          </a:p>
          <a:p>
            <a:pPr algn="ctr"/>
            <a:endParaRPr lang="en-US" dirty="0"/>
          </a:p>
          <a:p>
            <a:pPr algn="ctr"/>
            <a:r>
              <a:rPr lang="en-US" sz="3600" dirty="0" smtClean="0"/>
              <a:t>Next General Meeting: Monday November 7</a:t>
            </a:r>
            <a:r>
              <a:rPr lang="en-US" sz="3600" baseline="30000" dirty="0" smtClean="0"/>
              <a:t>th</a:t>
            </a:r>
            <a:r>
              <a:rPr lang="en-US" sz="3600" dirty="0" smtClean="0"/>
              <a:t> at 5pm</a:t>
            </a:r>
          </a:p>
          <a:p>
            <a:pPr algn="ctr"/>
            <a:endParaRPr lang="en-US" dirty="0"/>
          </a:p>
          <a:p>
            <a:pPr algn="ctr"/>
            <a:endParaRPr lang="en-US" dirty="0" smtClean="0"/>
          </a:p>
          <a:p>
            <a:pPr algn="ctr"/>
            <a:r>
              <a:rPr lang="en-US" sz="3600" dirty="0" smtClean="0"/>
              <a:t>Food time!</a:t>
            </a:r>
            <a:endParaRPr lang="en-US" sz="3600" dirty="0"/>
          </a:p>
        </p:txBody>
      </p:sp>
    </p:spTree>
    <p:extLst>
      <p:ext uri="{BB962C8B-B14F-4D97-AF65-F5344CB8AC3E}">
        <p14:creationId xmlns:p14="http://schemas.microsoft.com/office/powerpoint/2010/main" val="236591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33223"/>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00284"/>
            <a:ext cx="8229600" cy="1143000"/>
          </a:xfrm>
        </p:spPr>
        <p:txBody>
          <a:bodyPr/>
          <a:lstStyle/>
          <a:p>
            <a:pPr algn="ctr"/>
            <a:r>
              <a:rPr lang="en-US" b="1" dirty="0" smtClean="0">
                <a:solidFill>
                  <a:schemeClr val="bg1"/>
                </a:solidFill>
              </a:rPr>
              <a:t>DPH-1 Representative Elections</a:t>
            </a:r>
            <a:endParaRPr lang="en-US" b="1" dirty="0">
              <a:solidFill>
                <a:schemeClr val="bg1"/>
              </a:solidFill>
            </a:endParaRPr>
          </a:p>
        </p:txBody>
      </p:sp>
    </p:spTree>
    <p:extLst>
      <p:ext uri="{BB962C8B-B14F-4D97-AF65-F5344CB8AC3E}">
        <p14:creationId xmlns:p14="http://schemas.microsoft.com/office/powerpoint/2010/main" val="696475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5897"/>
            <a:ext cx="8229600" cy="1143000"/>
          </a:xfrm>
        </p:spPr>
        <p:txBody>
          <a:bodyPr/>
          <a:lstStyle/>
          <a:p>
            <a:pPr algn="ctr"/>
            <a:r>
              <a:rPr lang="en-US" b="1" dirty="0" smtClean="0">
                <a:solidFill>
                  <a:schemeClr val="bg1"/>
                </a:solidFill>
              </a:rPr>
              <a:t>Spencer Bold</a:t>
            </a:r>
            <a:endParaRPr lang="en-US" b="1" dirty="0">
              <a:solidFill>
                <a:schemeClr val="bg1"/>
              </a:solidFill>
            </a:endParaRPr>
          </a:p>
        </p:txBody>
      </p:sp>
      <p:sp>
        <p:nvSpPr>
          <p:cNvPr id="3" name="Content Placeholder 2"/>
          <p:cNvSpPr>
            <a:spLocks noGrp="1"/>
          </p:cNvSpPr>
          <p:nvPr>
            <p:ph idx="1"/>
          </p:nvPr>
        </p:nvSpPr>
        <p:spPr>
          <a:xfrm>
            <a:off x="628650" y="1690689"/>
            <a:ext cx="7886700" cy="4486274"/>
          </a:xfrm>
        </p:spPr>
        <p:txBody>
          <a:bodyPr>
            <a:normAutofit lnSpcReduction="10000"/>
          </a:bodyPr>
          <a:lstStyle/>
          <a:p>
            <a:r>
              <a:rPr lang="en-US" dirty="0"/>
              <a:t>My name is Spencer Bold, and would like to represent the first year class at the University of Wisconsin Madison School of Pharmacy in WSPS. I am a very social individual who is working to get to know everyone in the class. I am a born leader who thinks that by engaging in WSPS I will be able to help our class be represented and help make WSPS a fun and safe place for everyone. </a:t>
            </a:r>
          </a:p>
        </p:txBody>
      </p:sp>
    </p:spTree>
    <p:extLst>
      <p:ext uri="{BB962C8B-B14F-4D97-AF65-F5344CB8AC3E}">
        <p14:creationId xmlns:p14="http://schemas.microsoft.com/office/powerpoint/2010/main" val="113028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5897"/>
            <a:ext cx="8229600" cy="1143000"/>
          </a:xfrm>
        </p:spPr>
        <p:txBody>
          <a:bodyPr/>
          <a:lstStyle/>
          <a:p>
            <a:pPr algn="ctr"/>
            <a:r>
              <a:rPr lang="en-US" b="1" dirty="0" smtClean="0">
                <a:solidFill>
                  <a:schemeClr val="bg1"/>
                </a:solidFill>
              </a:rPr>
              <a:t>Miranda Bowers</a:t>
            </a:r>
            <a:endParaRPr lang="en-US" b="1" dirty="0">
              <a:solidFill>
                <a:schemeClr val="bg1"/>
              </a:solidFill>
            </a:endParaRPr>
          </a:p>
        </p:txBody>
      </p:sp>
      <p:sp>
        <p:nvSpPr>
          <p:cNvPr id="3" name="Content Placeholder 2"/>
          <p:cNvSpPr>
            <a:spLocks noGrp="1"/>
          </p:cNvSpPr>
          <p:nvPr>
            <p:ph idx="1"/>
          </p:nvPr>
        </p:nvSpPr>
        <p:spPr>
          <a:xfrm>
            <a:off x="628650" y="1690689"/>
            <a:ext cx="7886700" cy="4981044"/>
          </a:xfrm>
        </p:spPr>
        <p:txBody>
          <a:bodyPr>
            <a:normAutofit fontScale="85000" lnSpcReduction="20000"/>
          </a:bodyPr>
          <a:lstStyle/>
          <a:p>
            <a:pPr lvl="0"/>
            <a:r>
              <a:rPr lang="en-US" dirty="0"/>
              <a:t>I am approachable, passionate, and responsible </a:t>
            </a:r>
          </a:p>
          <a:p>
            <a:pPr lvl="0"/>
            <a:r>
              <a:rPr lang="en-US" dirty="0"/>
              <a:t>Eager to get involved with WSPS and become more connected to the DPH-1 class</a:t>
            </a:r>
          </a:p>
          <a:p>
            <a:pPr lvl="0"/>
            <a:r>
              <a:rPr lang="en-US" dirty="0"/>
              <a:t>Past involvement has given me experience with situations I would encounter in the position</a:t>
            </a:r>
          </a:p>
          <a:p>
            <a:pPr lvl="1"/>
            <a:r>
              <a:rPr lang="en-US" dirty="0"/>
              <a:t>Recruitment and team leader for the largest fundraising event on campus at ISU</a:t>
            </a:r>
          </a:p>
          <a:p>
            <a:pPr lvl="1"/>
            <a:r>
              <a:rPr lang="en-US" dirty="0"/>
              <a:t>Served as a member of executive board for a large organization </a:t>
            </a:r>
          </a:p>
          <a:p>
            <a:pPr lvl="2"/>
            <a:r>
              <a:rPr lang="en-US" dirty="0"/>
              <a:t>Also as co-chair several times and secretary – able to effectively plan and relay information </a:t>
            </a:r>
          </a:p>
          <a:p>
            <a:pPr lvl="0"/>
            <a:r>
              <a:rPr lang="en-US" dirty="0"/>
              <a:t>Already have some great ideas for the position involving the glass case and fundraising for Relay for Life </a:t>
            </a:r>
          </a:p>
        </p:txBody>
      </p:sp>
    </p:spTree>
    <p:extLst>
      <p:ext uri="{BB962C8B-B14F-4D97-AF65-F5344CB8AC3E}">
        <p14:creationId xmlns:p14="http://schemas.microsoft.com/office/powerpoint/2010/main" val="338270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5897"/>
            <a:ext cx="8229600" cy="1143000"/>
          </a:xfrm>
        </p:spPr>
        <p:txBody>
          <a:bodyPr/>
          <a:lstStyle/>
          <a:p>
            <a:pPr algn="ctr"/>
            <a:r>
              <a:rPr lang="en-US" b="1" dirty="0" smtClean="0">
                <a:solidFill>
                  <a:schemeClr val="bg1"/>
                </a:solidFill>
              </a:rPr>
              <a:t>Griffin </a:t>
            </a:r>
            <a:r>
              <a:rPr lang="en-US" b="1" dirty="0" err="1" smtClean="0">
                <a:solidFill>
                  <a:schemeClr val="bg1"/>
                </a:solidFill>
              </a:rPr>
              <a:t>Budde</a:t>
            </a:r>
            <a:endParaRPr lang="en-US" b="1" dirty="0">
              <a:solidFill>
                <a:schemeClr val="bg1"/>
              </a:solidFill>
            </a:endParaRPr>
          </a:p>
        </p:txBody>
      </p:sp>
      <p:sp>
        <p:nvSpPr>
          <p:cNvPr id="3" name="Content Placeholder 2"/>
          <p:cNvSpPr>
            <a:spLocks noGrp="1"/>
          </p:cNvSpPr>
          <p:nvPr>
            <p:ph idx="1"/>
          </p:nvPr>
        </p:nvSpPr>
        <p:spPr>
          <a:xfrm>
            <a:off x="628650" y="1487053"/>
            <a:ext cx="7886700" cy="4486274"/>
          </a:xfrm>
        </p:spPr>
        <p:txBody>
          <a:bodyPr>
            <a:noAutofit/>
          </a:bodyPr>
          <a:lstStyle/>
          <a:p>
            <a:r>
              <a:rPr lang="en-US" sz="2400" dirty="0"/>
              <a:t>My name is Griffin </a:t>
            </a:r>
            <a:r>
              <a:rPr lang="en-US" sz="2400" dirty="0" err="1"/>
              <a:t>Budde</a:t>
            </a:r>
            <a:r>
              <a:rPr lang="en-US" sz="2400" dirty="0"/>
              <a:t> and I am detailed orientated, outgoing person who loves to create conversation and work with others. Being elected as the WSPS DPH-1 representative would allow me to partake in great opportunities like setting up fundraisers for the Relay for Life organization and representing the voice of the 2020 class at board meetings. I will use my previous experiences like leadership council, creating fundraisers and being a captain of my undergraduate football team to excel in this role. My ultimate goal is to do what is best for the members of WSPS and the entire class of 2020. With that being said, I promise to be an approachable and receptive outlet for all classmates to express any concerns they may have throughout the year.</a:t>
            </a:r>
          </a:p>
        </p:txBody>
      </p:sp>
    </p:spTree>
    <p:extLst>
      <p:ext uri="{BB962C8B-B14F-4D97-AF65-F5344CB8AC3E}">
        <p14:creationId xmlns:p14="http://schemas.microsoft.com/office/powerpoint/2010/main" val="598545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5897"/>
            <a:ext cx="8229600" cy="1143000"/>
          </a:xfrm>
        </p:spPr>
        <p:txBody>
          <a:bodyPr/>
          <a:lstStyle/>
          <a:p>
            <a:pPr algn="ctr"/>
            <a:r>
              <a:rPr lang="en-US" b="1" dirty="0" smtClean="0">
                <a:solidFill>
                  <a:schemeClr val="bg1"/>
                </a:solidFill>
              </a:rPr>
              <a:t>Hannah Hecht</a:t>
            </a:r>
            <a:endParaRPr lang="en-US" b="1" dirty="0">
              <a:solidFill>
                <a:schemeClr val="bg1"/>
              </a:solidFill>
            </a:endParaRPr>
          </a:p>
        </p:txBody>
      </p:sp>
      <p:sp>
        <p:nvSpPr>
          <p:cNvPr id="3" name="Content Placeholder 2"/>
          <p:cNvSpPr>
            <a:spLocks noGrp="1"/>
          </p:cNvSpPr>
          <p:nvPr>
            <p:ph idx="1"/>
          </p:nvPr>
        </p:nvSpPr>
        <p:spPr>
          <a:xfrm>
            <a:off x="628650" y="1690688"/>
            <a:ext cx="7886700" cy="5167311"/>
          </a:xfrm>
        </p:spPr>
        <p:txBody>
          <a:bodyPr>
            <a:normAutofit fontScale="70000" lnSpcReduction="20000"/>
          </a:bodyPr>
          <a:lstStyle/>
          <a:p>
            <a:r>
              <a:rPr lang="en-US" dirty="0"/>
              <a:t>Thus far, I have volunteered with WSPS through Operation Airways and Immunizations and had very positive experiences at both events which is why I want to pursue a leadership role in WSPS. My junior and senior years at UW-Madison I served as the Director of Finance/Fundraising for Colleges Against Cancer (CAC), and I was responsible for planning community fundraisers throughout the school year as well as gathering donations from local business for the raffle at Relay For Life. I would be thrilled to be the lead of putting together the WSPS Relay For Life team and ensuring that we are one of the top fundraising teams! Having a leadership role in CAC allowed me to develop strong organizational skills, but also taught me one of the best things you can do as a leader is simply listen, because the amazing ideas that can be generated and the goals that can be achieved by a group are usually far better than that of an individual. I am very eager to hear the thoughts and ideas of the DPH-1 class and to hopefully aid in the implementation of those ideas to make this year nothing but positive.  </a:t>
            </a:r>
          </a:p>
        </p:txBody>
      </p:sp>
    </p:spTree>
    <p:extLst>
      <p:ext uri="{BB962C8B-B14F-4D97-AF65-F5344CB8AC3E}">
        <p14:creationId xmlns:p14="http://schemas.microsoft.com/office/powerpoint/2010/main" val="204683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5897"/>
            <a:ext cx="8229600" cy="1143000"/>
          </a:xfrm>
        </p:spPr>
        <p:txBody>
          <a:bodyPr/>
          <a:lstStyle/>
          <a:p>
            <a:pPr algn="ctr"/>
            <a:r>
              <a:rPr lang="en-US" b="1" dirty="0" err="1" smtClean="0">
                <a:solidFill>
                  <a:schemeClr val="bg1"/>
                </a:solidFill>
              </a:rPr>
              <a:t>Carlie</a:t>
            </a:r>
            <a:r>
              <a:rPr lang="en-US" b="1" dirty="0" smtClean="0">
                <a:solidFill>
                  <a:schemeClr val="bg1"/>
                </a:solidFill>
              </a:rPr>
              <a:t> </a:t>
            </a:r>
            <a:r>
              <a:rPr lang="en-US" b="1" dirty="0" err="1" smtClean="0">
                <a:solidFill>
                  <a:schemeClr val="bg1"/>
                </a:solidFill>
              </a:rPr>
              <a:t>Wilke</a:t>
            </a:r>
            <a:endParaRPr lang="en-US" b="1" dirty="0">
              <a:solidFill>
                <a:schemeClr val="bg1"/>
              </a:solidFill>
            </a:endParaRPr>
          </a:p>
        </p:txBody>
      </p:sp>
      <p:sp>
        <p:nvSpPr>
          <p:cNvPr id="3" name="Content Placeholder 2"/>
          <p:cNvSpPr>
            <a:spLocks noGrp="1"/>
          </p:cNvSpPr>
          <p:nvPr>
            <p:ph idx="1"/>
          </p:nvPr>
        </p:nvSpPr>
        <p:spPr>
          <a:xfrm>
            <a:off x="628650" y="1690689"/>
            <a:ext cx="7886700" cy="4997978"/>
          </a:xfrm>
        </p:spPr>
        <p:txBody>
          <a:bodyPr>
            <a:normAutofit fontScale="92500" lnSpcReduction="10000"/>
          </a:bodyPr>
          <a:lstStyle/>
          <a:p>
            <a:r>
              <a:rPr lang="en-US" dirty="0"/>
              <a:t>I served on the Relay For Life committee (Colleges Against Cancer) at the University of Minnesota for four years (two of which I was on the executive board). Therefore I am familiar with Relay For Life, being in a leadership position, being a part of a “board” and effectively conveying information to committee members and other classmates. I am interested in having input in the decisions made in WSPS and having a bigger role than just being a member. </a:t>
            </a:r>
          </a:p>
        </p:txBody>
      </p:sp>
    </p:spTree>
    <p:extLst>
      <p:ext uri="{BB962C8B-B14F-4D97-AF65-F5344CB8AC3E}">
        <p14:creationId xmlns:p14="http://schemas.microsoft.com/office/powerpoint/2010/main" val="160744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05681"/>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3005230"/>
            <a:ext cx="8229600" cy="1143000"/>
          </a:xfrm>
        </p:spPr>
        <p:txBody>
          <a:bodyPr/>
          <a:lstStyle/>
          <a:p>
            <a:pPr algn="ctr"/>
            <a:r>
              <a:rPr lang="en-US" b="1" dirty="0" smtClean="0">
                <a:solidFill>
                  <a:schemeClr val="bg1"/>
                </a:solidFill>
              </a:rPr>
              <a:t>Time to Vote!</a:t>
            </a:r>
            <a:endParaRPr lang="en-US" b="1" dirty="0">
              <a:solidFill>
                <a:schemeClr val="bg1"/>
              </a:solidFill>
            </a:endParaRPr>
          </a:p>
        </p:txBody>
      </p:sp>
    </p:spTree>
    <p:extLst>
      <p:ext uri="{BB962C8B-B14F-4D97-AF65-F5344CB8AC3E}">
        <p14:creationId xmlns:p14="http://schemas.microsoft.com/office/powerpoint/2010/main" val="2101151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810</TotalTime>
  <Words>981</Words>
  <Application>Microsoft Macintosh PowerPoint</Application>
  <PresentationFormat>On-screen Show (4:3)</PresentationFormat>
  <Paragraphs>105</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Wingdings</vt:lpstr>
      <vt:lpstr>Arial</vt:lpstr>
      <vt:lpstr>Office Theme</vt:lpstr>
      <vt:lpstr>Wisconsin Society of Pharmacy Students</vt:lpstr>
      <vt:lpstr>Agenda</vt:lpstr>
      <vt:lpstr>DPH-1 Representative Elections</vt:lpstr>
      <vt:lpstr>Spencer Bold</vt:lpstr>
      <vt:lpstr>Miranda Bowers</vt:lpstr>
      <vt:lpstr>Griffin Budde</vt:lpstr>
      <vt:lpstr>Hannah Hecht</vt:lpstr>
      <vt:lpstr>Carlie Wilke</vt:lpstr>
      <vt:lpstr>Time to Vote!</vt:lpstr>
      <vt:lpstr>MRM Policy Proposal</vt:lpstr>
      <vt:lpstr>American Pharmacists Month</vt:lpstr>
      <vt:lpstr>PharmFlix</vt:lpstr>
      <vt:lpstr>Networking Luncheon</vt:lpstr>
      <vt:lpstr>PowerPoint Presentation</vt:lpstr>
      <vt:lpstr>Updates From Student Senate</vt:lpstr>
      <vt:lpstr>Re-Vote if Needed!</vt:lpstr>
      <vt:lpstr>Please Welcome Ryan Miller!</vt:lpstr>
      <vt:lpstr>PowerPoint Presentation</vt:lpstr>
      <vt:lpstr>Thank You “Beary” Much Award</vt:lpstr>
      <vt:lpstr>Thank You “Beary” Much Award</vt:lpstr>
      <vt:lpstr>And the winner is…</vt:lpstr>
      <vt:lpstr>Thanks for coming!</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Stoner</dc:creator>
  <cp:lastModifiedBy>Alanna Benaszeski</cp:lastModifiedBy>
  <cp:revision>10</cp:revision>
  <dcterms:created xsi:type="dcterms:W3CDTF">2016-10-09T03:13:38Z</dcterms:created>
  <dcterms:modified xsi:type="dcterms:W3CDTF">2016-11-10T14:43:04Z</dcterms:modified>
</cp:coreProperties>
</file>