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65" r:id="rId4"/>
    <p:sldId id="270" r:id="rId5"/>
    <p:sldId id="271" r:id="rId6"/>
    <p:sldId id="272" r:id="rId7"/>
    <p:sldId id="273" r:id="rId8"/>
    <p:sldId id="274" r:id="rId9"/>
    <p:sldId id="275" r:id="rId10"/>
    <p:sldId id="291" r:id="rId11"/>
    <p:sldId id="292" r:id="rId12"/>
    <p:sldId id="269" r:id="rId13"/>
    <p:sldId id="276" r:id="rId14"/>
    <p:sldId id="277" r:id="rId15"/>
    <p:sldId id="278" r:id="rId16"/>
    <p:sldId id="279" r:id="rId17"/>
    <p:sldId id="280" r:id="rId18"/>
    <p:sldId id="287" r:id="rId19"/>
    <p:sldId id="288" r:id="rId20"/>
    <p:sldId id="289" r:id="rId21"/>
    <p:sldId id="281" r:id="rId22"/>
    <p:sldId id="282" r:id="rId23"/>
    <p:sldId id="283" r:id="rId24"/>
    <p:sldId id="284" r:id="rId25"/>
    <p:sldId id="285" r:id="rId26"/>
    <p:sldId id="286" r:id="rId27"/>
    <p:sldId id="260" r:id="rId28"/>
    <p:sldId id="259" r:id="rId29"/>
    <p:sldId id="261" r:id="rId30"/>
    <p:sldId id="262" r:id="rId31"/>
    <p:sldId id="263" r:id="rId32"/>
    <p:sldId id="264" r:id="rId33"/>
    <p:sldId id="290" r:id="rId34"/>
    <p:sldId id="266" r:id="rId35"/>
    <p:sldId id="26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6" autoAdjust="0"/>
    <p:restoredTop sz="76071" autoAdjust="0"/>
  </p:normalViewPr>
  <p:slideViewPr>
    <p:cSldViewPr snapToGrid="0">
      <p:cViewPr varScale="1">
        <p:scale>
          <a:sx n="71" d="100"/>
          <a:sy n="7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Relationship Id="rId4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F13A1-09DD-D243-A0AF-6E21028AABB7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79B4D-A76C-8E4B-BA5A-B417D2380ABE}">
      <dgm:prSet phldrT="[Text]" custT="1"/>
      <dgm:spPr/>
      <dgm:t>
        <a:bodyPr/>
        <a:lstStyle/>
        <a:p>
          <a:r>
            <a:rPr lang="en-US" sz="3600" dirty="0"/>
            <a:t>Chapter</a:t>
          </a:r>
        </a:p>
      </dgm:t>
    </dgm:pt>
    <dgm:pt modelId="{25C18398-005A-9146-8003-97BDFFE386A3}" type="parTrans" cxnId="{92CF085F-7B63-6A4C-8EB4-E646057E7F99}">
      <dgm:prSet/>
      <dgm:spPr/>
      <dgm:t>
        <a:bodyPr/>
        <a:lstStyle/>
        <a:p>
          <a:endParaRPr lang="en-US"/>
        </a:p>
      </dgm:t>
    </dgm:pt>
    <dgm:pt modelId="{8F546A15-9CC5-E441-B50E-E7CB86462A1C}" type="sibTrans" cxnId="{92CF085F-7B63-6A4C-8EB4-E646057E7F99}">
      <dgm:prSet/>
      <dgm:spPr/>
      <dgm:t>
        <a:bodyPr/>
        <a:lstStyle/>
        <a:p>
          <a:endParaRPr lang="en-US"/>
        </a:p>
      </dgm:t>
    </dgm:pt>
    <dgm:pt modelId="{E1D0DFA5-8CBF-564A-92C1-25844F5A0ABA}">
      <dgm:prSet phldrT="[Text]"/>
      <dgm:spPr/>
      <dgm:t>
        <a:bodyPr/>
        <a:lstStyle/>
        <a:p>
          <a:r>
            <a:rPr lang="en-US" dirty="0"/>
            <a:t>MRM</a:t>
          </a:r>
        </a:p>
      </dgm:t>
    </dgm:pt>
    <dgm:pt modelId="{87C386C7-D00F-2541-93BE-61DD1FE85262}" type="parTrans" cxnId="{7A02DBFD-64C0-F045-8833-7531A07C13F4}">
      <dgm:prSet/>
      <dgm:spPr/>
      <dgm:t>
        <a:bodyPr/>
        <a:lstStyle/>
        <a:p>
          <a:endParaRPr lang="en-US"/>
        </a:p>
      </dgm:t>
    </dgm:pt>
    <dgm:pt modelId="{C58329D2-ECB0-1748-9177-226F2703D19A}" type="sibTrans" cxnId="{7A02DBFD-64C0-F045-8833-7531A07C13F4}">
      <dgm:prSet/>
      <dgm:spPr/>
      <dgm:t>
        <a:bodyPr/>
        <a:lstStyle/>
        <a:p>
          <a:endParaRPr lang="en-US"/>
        </a:p>
      </dgm:t>
    </dgm:pt>
    <dgm:pt modelId="{1964DBB1-0C40-AF4C-8366-79BAD16D66EE}">
      <dgm:prSet phldrT="[Text]"/>
      <dgm:spPr/>
      <dgm:t>
        <a:bodyPr/>
        <a:lstStyle/>
        <a:p>
          <a:pPr algn="ctr"/>
          <a:r>
            <a:rPr lang="en-US" dirty="0"/>
            <a:t>Indianapolis this coming weekend</a:t>
          </a:r>
        </a:p>
      </dgm:t>
    </dgm:pt>
    <dgm:pt modelId="{BB3A9583-FD51-624F-BF4E-6D34558421A2}" type="parTrans" cxnId="{AE25BD42-8146-7D48-8D6F-311147274B53}">
      <dgm:prSet/>
      <dgm:spPr/>
      <dgm:t>
        <a:bodyPr/>
        <a:lstStyle/>
        <a:p>
          <a:endParaRPr lang="en-US"/>
        </a:p>
      </dgm:t>
    </dgm:pt>
    <dgm:pt modelId="{9DFEBA20-CDFA-8547-B864-ABF8E59FDC09}" type="sibTrans" cxnId="{AE25BD42-8146-7D48-8D6F-311147274B53}">
      <dgm:prSet/>
      <dgm:spPr/>
      <dgm:t>
        <a:bodyPr/>
        <a:lstStyle/>
        <a:p>
          <a:endParaRPr lang="en-US"/>
        </a:p>
      </dgm:t>
    </dgm:pt>
    <dgm:pt modelId="{1F2DBD5D-ED52-0D47-84C5-09318C41AFEE}">
      <dgm:prSet phldrT="[Text]"/>
      <dgm:spPr/>
      <dgm:t>
        <a:bodyPr/>
        <a:lstStyle/>
        <a:p>
          <a:r>
            <a:rPr lang="en-US" dirty="0"/>
            <a:t>Resolutions Committee</a:t>
          </a:r>
        </a:p>
      </dgm:t>
    </dgm:pt>
    <dgm:pt modelId="{352CABBD-C4AC-5B4A-890B-EBE49D7F0D47}" type="parTrans" cxnId="{B8F07AD4-F2FD-AF40-9BF5-515F2FF40082}">
      <dgm:prSet/>
      <dgm:spPr/>
      <dgm:t>
        <a:bodyPr/>
        <a:lstStyle/>
        <a:p>
          <a:endParaRPr lang="en-US"/>
        </a:p>
      </dgm:t>
    </dgm:pt>
    <dgm:pt modelId="{890D59A2-90D9-6D47-9125-CF2E242A3CDA}" type="sibTrans" cxnId="{B8F07AD4-F2FD-AF40-9BF5-515F2FF40082}">
      <dgm:prSet/>
      <dgm:spPr/>
      <dgm:t>
        <a:bodyPr/>
        <a:lstStyle/>
        <a:p>
          <a:endParaRPr lang="en-US"/>
        </a:p>
      </dgm:t>
    </dgm:pt>
    <dgm:pt modelId="{5B800327-CD23-054C-9859-A270CB808CDD}">
      <dgm:prSet phldrT="[Text]"/>
      <dgm:spPr/>
      <dgm:t>
        <a:bodyPr/>
        <a:lstStyle/>
        <a:p>
          <a:r>
            <a:rPr lang="en-US" dirty="0"/>
            <a:t>Select the most important resolutions from each region</a:t>
          </a:r>
        </a:p>
      </dgm:t>
    </dgm:pt>
    <dgm:pt modelId="{2E302DB5-8BEB-DA4A-9003-3874B657FB9C}" type="parTrans" cxnId="{69C01CF3-FD47-2246-ADEB-C98351F75C32}">
      <dgm:prSet/>
      <dgm:spPr/>
      <dgm:t>
        <a:bodyPr/>
        <a:lstStyle/>
        <a:p>
          <a:endParaRPr lang="en-US"/>
        </a:p>
      </dgm:t>
    </dgm:pt>
    <dgm:pt modelId="{0C72E7D7-37C4-5740-83E0-9B7031736D0E}" type="sibTrans" cxnId="{69C01CF3-FD47-2246-ADEB-C98351F75C32}">
      <dgm:prSet/>
      <dgm:spPr/>
      <dgm:t>
        <a:bodyPr/>
        <a:lstStyle/>
        <a:p>
          <a:endParaRPr lang="en-US"/>
        </a:p>
      </dgm:t>
    </dgm:pt>
    <dgm:pt modelId="{A4FBC899-994C-E240-8A6B-7855466F9FD6}">
      <dgm:prSet phldrT="[Text]"/>
      <dgm:spPr/>
      <dgm:t>
        <a:bodyPr/>
        <a:lstStyle/>
        <a:p>
          <a:r>
            <a:rPr lang="en-US" dirty="0"/>
            <a:t>In January</a:t>
          </a:r>
        </a:p>
      </dgm:t>
    </dgm:pt>
    <dgm:pt modelId="{F6F26C8A-F957-5A45-9291-C8A039E81F9C}" type="parTrans" cxnId="{83DF81E3-E773-1D49-9E56-5E5E4BBAE9C4}">
      <dgm:prSet/>
      <dgm:spPr/>
    </dgm:pt>
    <dgm:pt modelId="{639ECBA9-037D-8742-BB12-55B47FFA1CE1}" type="sibTrans" cxnId="{83DF81E3-E773-1D49-9E56-5E5E4BBAE9C4}">
      <dgm:prSet/>
      <dgm:spPr/>
    </dgm:pt>
    <dgm:pt modelId="{28AEDC02-E595-B946-ADEC-C56C680E6772}" type="pres">
      <dgm:prSet presAssocID="{F1CF13A1-09DD-D243-A0AF-6E21028AABB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11F305-1EB1-9D4D-A631-356062A4117A}" type="pres">
      <dgm:prSet presAssocID="{AF079B4D-A76C-8E4B-BA5A-B417D2380ABE}" presName="composite" presStyleCnt="0"/>
      <dgm:spPr/>
    </dgm:pt>
    <dgm:pt modelId="{5C7E5D6E-024C-B849-99CD-40AB210548F6}" type="pres">
      <dgm:prSet presAssocID="{AF079B4D-A76C-8E4B-BA5A-B417D2380ABE}" presName="bentUpArrow1" presStyleLbl="alignImgPlace1" presStyleIdx="0" presStyleCnt="2" custLinFactNeighborX="-1102" custLinFactNeighborY="8180"/>
      <dgm:spPr/>
    </dgm:pt>
    <dgm:pt modelId="{CA4F7F78-B36C-8340-91DB-5DFFEE7E0973}" type="pres">
      <dgm:prSet presAssocID="{AF079B4D-A76C-8E4B-BA5A-B417D2380AB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AFA05-F9FF-2745-85B9-26664C1CF53E}" type="pres">
      <dgm:prSet presAssocID="{AF079B4D-A76C-8E4B-BA5A-B417D2380AB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8BEEBE4-3F87-F948-9294-78EF3912FAC9}" type="pres">
      <dgm:prSet presAssocID="{8F546A15-9CC5-E441-B50E-E7CB86462A1C}" presName="sibTrans" presStyleCnt="0"/>
      <dgm:spPr/>
    </dgm:pt>
    <dgm:pt modelId="{96F1729E-7C2B-7944-9756-B7CE44A51D9F}" type="pres">
      <dgm:prSet presAssocID="{E1D0DFA5-8CBF-564A-92C1-25844F5A0ABA}" presName="composite" presStyleCnt="0"/>
      <dgm:spPr/>
    </dgm:pt>
    <dgm:pt modelId="{B28FF531-54F0-AD4B-830F-D9DA06F4A42B}" type="pres">
      <dgm:prSet presAssocID="{E1D0DFA5-8CBF-564A-92C1-25844F5A0ABA}" presName="bentUpArrow1" presStyleLbl="alignImgPlace1" presStyleIdx="1" presStyleCnt="2"/>
      <dgm:spPr/>
    </dgm:pt>
    <dgm:pt modelId="{14981151-8BC6-9240-85EA-D40381ACFEF5}" type="pres">
      <dgm:prSet presAssocID="{E1D0DFA5-8CBF-564A-92C1-25844F5A0AB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2A7B5-AB2B-CB4D-8306-6C52EFA3FE52}" type="pres">
      <dgm:prSet presAssocID="{E1D0DFA5-8CBF-564A-92C1-25844F5A0ABA}" presName="ChildText" presStyleLbl="revTx" presStyleIdx="1" presStyleCnt="3" custScaleX="205359" custLinFactNeighborX="54136" custLinFactNeighborY="-2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3430F-2E71-6D46-8F45-FB5709503B4C}" type="pres">
      <dgm:prSet presAssocID="{C58329D2-ECB0-1748-9177-226F2703D19A}" presName="sibTrans" presStyleCnt="0"/>
      <dgm:spPr/>
    </dgm:pt>
    <dgm:pt modelId="{B995E4F9-B560-9341-AD5F-1A1D70A05C12}" type="pres">
      <dgm:prSet presAssocID="{1F2DBD5D-ED52-0D47-84C5-09318C41AFEE}" presName="composite" presStyleCnt="0"/>
      <dgm:spPr/>
    </dgm:pt>
    <dgm:pt modelId="{F1E43671-2F73-A941-874F-485622CE289B}" type="pres">
      <dgm:prSet presAssocID="{1F2DBD5D-ED52-0D47-84C5-09318C41AFE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A054D-58E0-7C47-8D79-D6F08619ACB0}" type="pres">
      <dgm:prSet presAssocID="{1F2DBD5D-ED52-0D47-84C5-09318C41AFEE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2D3B39-9196-6440-86BF-00A7F1F5C01C}" type="presOf" srcId="{1964DBB1-0C40-AF4C-8366-79BAD16D66EE}" destId="{74D2A7B5-AB2B-CB4D-8306-6C52EFA3FE52}" srcOrd="0" destOrd="0" presId="urn:microsoft.com/office/officeart/2005/8/layout/StepDownProcess"/>
    <dgm:cxn modelId="{7A02DBFD-64C0-F045-8833-7531A07C13F4}" srcId="{F1CF13A1-09DD-D243-A0AF-6E21028AABB7}" destId="{E1D0DFA5-8CBF-564A-92C1-25844F5A0ABA}" srcOrd="1" destOrd="0" parTransId="{87C386C7-D00F-2541-93BE-61DD1FE85262}" sibTransId="{C58329D2-ECB0-1748-9177-226F2703D19A}"/>
    <dgm:cxn modelId="{7272D8A9-45AA-4B40-93AE-6D7CC0ABEBF0}" type="presOf" srcId="{1F2DBD5D-ED52-0D47-84C5-09318C41AFEE}" destId="{F1E43671-2F73-A941-874F-485622CE289B}" srcOrd="0" destOrd="0" presId="urn:microsoft.com/office/officeart/2005/8/layout/StepDownProcess"/>
    <dgm:cxn modelId="{B8F07AD4-F2FD-AF40-9BF5-515F2FF40082}" srcId="{F1CF13A1-09DD-D243-A0AF-6E21028AABB7}" destId="{1F2DBD5D-ED52-0D47-84C5-09318C41AFEE}" srcOrd="2" destOrd="0" parTransId="{352CABBD-C4AC-5B4A-890B-EBE49D7F0D47}" sibTransId="{890D59A2-90D9-6D47-9125-CF2E242A3CDA}"/>
    <dgm:cxn modelId="{EB9429B5-2F4B-234B-B0D7-C6DC8E330744}" type="presOf" srcId="{A4FBC899-994C-E240-8A6B-7855466F9FD6}" destId="{B2CA054D-58E0-7C47-8D79-D6F08619ACB0}" srcOrd="0" destOrd="1" presId="urn:microsoft.com/office/officeart/2005/8/layout/StepDownProcess"/>
    <dgm:cxn modelId="{A5F19E2E-2B0E-204B-9027-112B959EA184}" type="presOf" srcId="{5B800327-CD23-054C-9859-A270CB808CDD}" destId="{B2CA054D-58E0-7C47-8D79-D6F08619ACB0}" srcOrd="0" destOrd="0" presId="urn:microsoft.com/office/officeart/2005/8/layout/StepDownProcess"/>
    <dgm:cxn modelId="{88EA0FCC-2DBC-D04E-A3C2-B12C309522EB}" type="presOf" srcId="{AF079B4D-A76C-8E4B-BA5A-B417D2380ABE}" destId="{CA4F7F78-B36C-8340-91DB-5DFFEE7E0973}" srcOrd="0" destOrd="0" presId="urn:microsoft.com/office/officeart/2005/8/layout/StepDownProcess"/>
    <dgm:cxn modelId="{03922D9E-53F0-6846-86D8-F58E85DE03BF}" type="presOf" srcId="{F1CF13A1-09DD-D243-A0AF-6E21028AABB7}" destId="{28AEDC02-E595-B946-ADEC-C56C680E6772}" srcOrd="0" destOrd="0" presId="urn:microsoft.com/office/officeart/2005/8/layout/StepDownProcess"/>
    <dgm:cxn modelId="{83DF81E3-E773-1D49-9E56-5E5E4BBAE9C4}" srcId="{1F2DBD5D-ED52-0D47-84C5-09318C41AFEE}" destId="{A4FBC899-994C-E240-8A6B-7855466F9FD6}" srcOrd="1" destOrd="0" parTransId="{F6F26C8A-F957-5A45-9291-C8A039E81F9C}" sibTransId="{639ECBA9-037D-8742-BB12-55B47FFA1CE1}"/>
    <dgm:cxn modelId="{69C01CF3-FD47-2246-ADEB-C98351F75C32}" srcId="{1F2DBD5D-ED52-0D47-84C5-09318C41AFEE}" destId="{5B800327-CD23-054C-9859-A270CB808CDD}" srcOrd="0" destOrd="0" parTransId="{2E302DB5-8BEB-DA4A-9003-3874B657FB9C}" sibTransId="{0C72E7D7-37C4-5740-83E0-9B7031736D0E}"/>
    <dgm:cxn modelId="{AE25BD42-8146-7D48-8D6F-311147274B53}" srcId="{E1D0DFA5-8CBF-564A-92C1-25844F5A0ABA}" destId="{1964DBB1-0C40-AF4C-8366-79BAD16D66EE}" srcOrd="0" destOrd="0" parTransId="{BB3A9583-FD51-624F-BF4E-6D34558421A2}" sibTransId="{9DFEBA20-CDFA-8547-B864-ABF8E59FDC09}"/>
    <dgm:cxn modelId="{92CF085F-7B63-6A4C-8EB4-E646057E7F99}" srcId="{F1CF13A1-09DD-D243-A0AF-6E21028AABB7}" destId="{AF079B4D-A76C-8E4B-BA5A-B417D2380ABE}" srcOrd="0" destOrd="0" parTransId="{25C18398-005A-9146-8003-97BDFFE386A3}" sibTransId="{8F546A15-9CC5-E441-B50E-E7CB86462A1C}"/>
    <dgm:cxn modelId="{3818E679-144A-BF48-9ACC-B0F8C673C2DF}" type="presOf" srcId="{E1D0DFA5-8CBF-564A-92C1-25844F5A0ABA}" destId="{14981151-8BC6-9240-85EA-D40381ACFEF5}" srcOrd="0" destOrd="0" presId="urn:microsoft.com/office/officeart/2005/8/layout/StepDownProcess"/>
    <dgm:cxn modelId="{1E6B51F6-02CC-6146-AA3C-8B11643C418A}" type="presParOf" srcId="{28AEDC02-E595-B946-ADEC-C56C680E6772}" destId="{6911F305-1EB1-9D4D-A631-356062A4117A}" srcOrd="0" destOrd="0" presId="urn:microsoft.com/office/officeart/2005/8/layout/StepDownProcess"/>
    <dgm:cxn modelId="{5F606230-8736-904E-AED9-39E4297CB44A}" type="presParOf" srcId="{6911F305-1EB1-9D4D-A631-356062A4117A}" destId="{5C7E5D6E-024C-B849-99CD-40AB210548F6}" srcOrd="0" destOrd="0" presId="urn:microsoft.com/office/officeart/2005/8/layout/StepDownProcess"/>
    <dgm:cxn modelId="{7B91B509-ADA2-1742-82BF-6158845F6150}" type="presParOf" srcId="{6911F305-1EB1-9D4D-A631-356062A4117A}" destId="{CA4F7F78-B36C-8340-91DB-5DFFEE7E0973}" srcOrd="1" destOrd="0" presId="urn:microsoft.com/office/officeart/2005/8/layout/StepDownProcess"/>
    <dgm:cxn modelId="{35A9373E-DE00-B046-9E4E-4F37E548833E}" type="presParOf" srcId="{6911F305-1EB1-9D4D-A631-356062A4117A}" destId="{85AAFA05-F9FF-2745-85B9-26664C1CF53E}" srcOrd="2" destOrd="0" presId="urn:microsoft.com/office/officeart/2005/8/layout/StepDownProcess"/>
    <dgm:cxn modelId="{64C3B235-8436-7147-A911-D834B37929AA}" type="presParOf" srcId="{28AEDC02-E595-B946-ADEC-C56C680E6772}" destId="{18BEEBE4-3F87-F948-9294-78EF3912FAC9}" srcOrd="1" destOrd="0" presId="urn:microsoft.com/office/officeart/2005/8/layout/StepDownProcess"/>
    <dgm:cxn modelId="{0F5C8E62-9FA6-664A-AA06-08D3C0D9246A}" type="presParOf" srcId="{28AEDC02-E595-B946-ADEC-C56C680E6772}" destId="{96F1729E-7C2B-7944-9756-B7CE44A51D9F}" srcOrd="2" destOrd="0" presId="urn:microsoft.com/office/officeart/2005/8/layout/StepDownProcess"/>
    <dgm:cxn modelId="{92EE9946-6AFB-0E4F-B890-B2CE9E447213}" type="presParOf" srcId="{96F1729E-7C2B-7944-9756-B7CE44A51D9F}" destId="{B28FF531-54F0-AD4B-830F-D9DA06F4A42B}" srcOrd="0" destOrd="0" presId="urn:microsoft.com/office/officeart/2005/8/layout/StepDownProcess"/>
    <dgm:cxn modelId="{8FF4391C-1185-2041-9287-648ECAB7EA9D}" type="presParOf" srcId="{96F1729E-7C2B-7944-9756-B7CE44A51D9F}" destId="{14981151-8BC6-9240-85EA-D40381ACFEF5}" srcOrd="1" destOrd="0" presId="urn:microsoft.com/office/officeart/2005/8/layout/StepDownProcess"/>
    <dgm:cxn modelId="{7D2B86DF-57FE-2541-8323-F5D561E530E4}" type="presParOf" srcId="{96F1729E-7C2B-7944-9756-B7CE44A51D9F}" destId="{74D2A7B5-AB2B-CB4D-8306-6C52EFA3FE52}" srcOrd="2" destOrd="0" presId="urn:microsoft.com/office/officeart/2005/8/layout/StepDownProcess"/>
    <dgm:cxn modelId="{94DD9549-9E57-2342-B606-756A43DFE5DF}" type="presParOf" srcId="{28AEDC02-E595-B946-ADEC-C56C680E6772}" destId="{7753430F-2E71-6D46-8F45-FB5709503B4C}" srcOrd="3" destOrd="0" presId="urn:microsoft.com/office/officeart/2005/8/layout/StepDownProcess"/>
    <dgm:cxn modelId="{D3E347D9-EAD0-FD40-AAC5-747301992956}" type="presParOf" srcId="{28AEDC02-E595-B946-ADEC-C56C680E6772}" destId="{B995E4F9-B560-9341-AD5F-1A1D70A05C12}" srcOrd="4" destOrd="0" presId="urn:microsoft.com/office/officeart/2005/8/layout/StepDownProcess"/>
    <dgm:cxn modelId="{0815BA12-3B18-A645-B8DC-1A55FD4D2D26}" type="presParOf" srcId="{B995E4F9-B560-9341-AD5F-1A1D70A05C12}" destId="{F1E43671-2F73-A941-874F-485622CE289B}" srcOrd="0" destOrd="0" presId="urn:microsoft.com/office/officeart/2005/8/layout/StepDownProcess"/>
    <dgm:cxn modelId="{CBD06320-D1CD-3B4F-B002-15C4124CF583}" type="presParOf" srcId="{B995E4F9-B560-9341-AD5F-1A1D70A05C12}" destId="{B2CA054D-58E0-7C47-8D79-D6F08619ACB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F13A1-09DD-D243-A0AF-6E21028AABB7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79B4D-A76C-8E4B-BA5A-B417D2380ABE}">
      <dgm:prSet phldrT="[Text]" custT="1"/>
      <dgm:spPr/>
      <dgm:t>
        <a:bodyPr/>
        <a:lstStyle/>
        <a:p>
          <a:r>
            <a:rPr lang="en-US" sz="3600" dirty="0" err="1"/>
            <a:t>APhA</a:t>
          </a:r>
          <a:r>
            <a:rPr lang="en-US" sz="3600" dirty="0"/>
            <a:t>-ASP Reference </a:t>
          </a:r>
          <a:r>
            <a:rPr lang="en-US" sz="3200" dirty="0"/>
            <a:t>Committee</a:t>
          </a:r>
        </a:p>
      </dgm:t>
    </dgm:pt>
    <dgm:pt modelId="{25C18398-005A-9146-8003-97BDFFE386A3}" type="parTrans" cxnId="{92CF085F-7B63-6A4C-8EB4-E646057E7F99}">
      <dgm:prSet/>
      <dgm:spPr/>
      <dgm:t>
        <a:bodyPr/>
        <a:lstStyle/>
        <a:p>
          <a:endParaRPr lang="en-US"/>
        </a:p>
      </dgm:t>
    </dgm:pt>
    <dgm:pt modelId="{8F546A15-9CC5-E441-B50E-E7CB86462A1C}" type="sibTrans" cxnId="{92CF085F-7B63-6A4C-8EB4-E646057E7F99}">
      <dgm:prSet/>
      <dgm:spPr/>
      <dgm:t>
        <a:bodyPr/>
        <a:lstStyle/>
        <a:p>
          <a:endParaRPr lang="en-US"/>
        </a:p>
      </dgm:t>
    </dgm:pt>
    <dgm:pt modelId="{E1D0DFA5-8CBF-564A-92C1-25844F5A0ABA}">
      <dgm:prSet phldrT="[Text]"/>
      <dgm:spPr/>
      <dgm:t>
        <a:bodyPr/>
        <a:lstStyle/>
        <a:p>
          <a:r>
            <a:rPr lang="en-US" dirty="0"/>
            <a:t>House of Delegates Votes on Resolutions</a:t>
          </a:r>
        </a:p>
      </dgm:t>
    </dgm:pt>
    <dgm:pt modelId="{87C386C7-D00F-2541-93BE-61DD1FE85262}" type="parTrans" cxnId="{7A02DBFD-64C0-F045-8833-7531A07C13F4}">
      <dgm:prSet/>
      <dgm:spPr/>
      <dgm:t>
        <a:bodyPr/>
        <a:lstStyle/>
        <a:p>
          <a:endParaRPr lang="en-US"/>
        </a:p>
      </dgm:t>
    </dgm:pt>
    <dgm:pt modelId="{C58329D2-ECB0-1748-9177-226F2703D19A}" type="sibTrans" cxnId="{7A02DBFD-64C0-F045-8833-7531A07C13F4}">
      <dgm:prSet/>
      <dgm:spPr/>
      <dgm:t>
        <a:bodyPr/>
        <a:lstStyle/>
        <a:p>
          <a:endParaRPr lang="en-US"/>
        </a:p>
      </dgm:t>
    </dgm:pt>
    <dgm:pt modelId="{1964DBB1-0C40-AF4C-8366-79BAD16D66EE}">
      <dgm:prSet phldrT="[Text]"/>
      <dgm:spPr/>
      <dgm:t>
        <a:bodyPr/>
        <a:lstStyle/>
        <a:p>
          <a:pPr algn="ctr"/>
          <a:endParaRPr lang="en-US" dirty="0"/>
        </a:p>
      </dgm:t>
    </dgm:pt>
    <dgm:pt modelId="{BB3A9583-FD51-624F-BF4E-6D34558421A2}" type="parTrans" cxnId="{AE25BD42-8146-7D48-8D6F-311147274B53}">
      <dgm:prSet/>
      <dgm:spPr/>
      <dgm:t>
        <a:bodyPr/>
        <a:lstStyle/>
        <a:p>
          <a:endParaRPr lang="en-US"/>
        </a:p>
      </dgm:t>
    </dgm:pt>
    <dgm:pt modelId="{9DFEBA20-CDFA-8547-B864-ABF8E59FDC09}" type="sibTrans" cxnId="{AE25BD42-8146-7D48-8D6F-311147274B53}">
      <dgm:prSet/>
      <dgm:spPr/>
      <dgm:t>
        <a:bodyPr/>
        <a:lstStyle/>
        <a:p>
          <a:endParaRPr lang="en-US"/>
        </a:p>
      </dgm:t>
    </dgm:pt>
    <dgm:pt modelId="{1F2DBD5D-ED52-0D47-84C5-09318C41AFEE}">
      <dgm:prSet phldrT="[Text]"/>
      <dgm:spPr/>
      <dgm:t>
        <a:bodyPr/>
        <a:lstStyle/>
        <a:p>
          <a:r>
            <a:rPr lang="en-US" dirty="0"/>
            <a:t>Resolution Implemented</a:t>
          </a:r>
        </a:p>
      </dgm:t>
    </dgm:pt>
    <dgm:pt modelId="{352CABBD-C4AC-5B4A-890B-EBE49D7F0D47}" type="parTrans" cxnId="{B8F07AD4-F2FD-AF40-9BF5-515F2FF40082}">
      <dgm:prSet/>
      <dgm:spPr/>
      <dgm:t>
        <a:bodyPr/>
        <a:lstStyle/>
        <a:p>
          <a:endParaRPr lang="en-US"/>
        </a:p>
      </dgm:t>
    </dgm:pt>
    <dgm:pt modelId="{890D59A2-90D9-6D47-9125-CF2E242A3CDA}" type="sibTrans" cxnId="{B8F07AD4-F2FD-AF40-9BF5-515F2FF40082}">
      <dgm:prSet/>
      <dgm:spPr/>
      <dgm:t>
        <a:bodyPr/>
        <a:lstStyle/>
        <a:p>
          <a:endParaRPr lang="en-US"/>
        </a:p>
      </dgm:t>
    </dgm:pt>
    <dgm:pt modelId="{28AEDC02-E595-B946-ADEC-C56C680E6772}" type="pres">
      <dgm:prSet presAssocID="{F1CF13A1-09DD-D243-A0AF-6E21028AABB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11F305-1EB1-9D4D-A631-356062A4117A}" type="pres">
      <dgm:prSet presAssocID="{AF079B4D-A76C-8E4B-BA5A-B417D2380ABE}" presName="composite" presStyleCnt="0"/>
      <dgm:spPr/>
    </dgm:pt>
    <dgm:pt modelId="{5C7E5D6E-024C-B849-99CD-40AB210548F6}" type="pres">
      <dgm:prSet presAssocID="{AF079B4D-A76C-8E4B-BA5A-B417D2380ABE}" presName="bentUpArrow1" presStyleLbl="alignImgPlace1" presStyleIdx="0" presStyleCnt="2" custLinFactNeighborX="-1102" custLinFactNeighborY="8180"/>
      <dgm:spPr/>
    </dgm:pt>
    <dgm:pt modelId="{CA4F7F78-B36C-8340-91DB-5DFFEE7E0973}" type="pres">
      <dgm:prSet presAssocID="{AF079B4D-A76C-8E4B-BA5A-B417D2380AB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AFA05-F9FF-2745-85B9-26664C1CF53E}" type="pres">
      <dgm:prSet presAssocID="{AF079B4D-A76C-8E4B-BA5A-B417D2380AB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8BEEBE4-3F87-F948-9294-78EF3912FAC9}" type="pres">
      <dgm:prSet presAssocID="{8F546A15-9CC5-E441-B50E-E7CB86462A1C}" presName="sibTrans" presStyleCnt="0"/>
      <dgm:spPr/>
    </dgm:pt>
    <dgm:pt modelId="{96F1729E-7C2B-7944-9756-B7CE44A51D9F}" type="pres">
      <dgm:prSet presAssocID="{E1D0DFA5-8CBF-564A-92C1-25844F5A0ABA}" presName="composite" presStyleCnt="0"/>
      <dgm:spPr/>
    </dgm:pt>
    <dgm:pt modelId="{B28FF531-54F0-AD4B-830F-D9DA06F4A42B}" type="pres">
      <dgm:prSet presAssocID="{E1D0DFA5-8CBF-564A-92C1-25844F5A0ABA}" presName="bentUpArrow1" presStyleLbl="alignImgPlace1" presStyleIdx="1" presStyleCnt="2"/>
      <dgm:spPr/>
    </dgm:pt>
    <dgm:pt modelId="{14981151-8BC6-9240-85EA-D40381ACFEF5}" type="pres">
      <dgm:prSet presAssocID="{E1D0DFA5-8CBF-564A-92C1-25844F5A0AB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2A7B5-AB2B-CB4D-8306-6C52EFA3FE52}" type="pres">
      <dgm:prSet presAssocID="{E1D0DFA5-8CBF-564A-92C1-25844F5A0ABA}" presName="ChildText" presStyleLbl="revTx" presStyleIdx="1" presStyleCnt="2" custScaleX="205359" custLinFactNeighborX="54136" custLinFactNeighborY="-2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3430F-2E71-6D46-8F45-FB5709503B4C}" type="pres">
      <dgm:prSet presAssocID="{C58329D2-ECB0-1748-9177-226F2703D19A}" presName="sibTrans" presStyleCnt="0"/>
      <dgm:spPr/>
    </dgm:pt>
    <dgm:pt modelId="{B995E4F9-B560-9341-AD5F-1A1D70A05C12}" type="pres">
      <dgm:prSet presAssocID="{1F2DBD5D-ED52-0D47-84C5-09318C41AFEE}" presName="composite" presStyleCnt="0"/>
      <dgm:spPr/>
    </dgm:pt>
    <dgm:pt modelId="{F1E43671-2F73-A941-874F-485622CE289B}" type="pres">
      <dgm:prSet presAssocID="{1F2DBD5D-ED52-0D47-84C5-09318C41AFEE}" presName="ParentText" presStyleLbl="node1" presStyleIdx="2" presStyleCnt="3" custLinFactNeighborX="3784" custLinFactNeighborY="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A27E7-CDCE-C645-8CD0-63E5648F7682}" type="presOf" srcId="{F1CF13A1-09DD-D243-A0AF-6E21028AABB7}" destId="{28AEDC02-E595-B946-ADEC-C56C680E6772}" srcOrd="0" destOrd="0" presId="urn:microsoft.com/office/officeart/2005/8/layout/StepDownProcess"/>
    <dgm:cxn modelId="{B6A7813E-939C-4A4D-B737-D03FBE249060}" type="presOf" srcId="{AF079B4D-A76C-8E4B-BA5A-B417D2380ABE}" destId="{CA4F7F78-B36C-8340-91DB-5DFFEE7E0973}" srcOrd="0" destOrd="0" presId="urn:microsoft.com/office/officeart/2005/8/layout/StepDownProcess"/>
    <dgm:cxn modelId="{7A02DBFD-64C0-F045-8833-7531A07C13F4}" srcId="{F1CF13A1-09DD-D243-A0AF-6E21028AABB7}" destId="{E1D0DFA5-8CBF-564A-92C1-25844F5A0ABA}" srcOrd="1" destOrd="0" parTransId="{87C386C7-D00F-2541-93BE-61DD1FE85262}" sibTransId="{C58329D2-ECB0-1748-9177-226F2703D19A}"/>
    <dgm:cxn modelId="{F7A1D98E-9EB2-4644-B62D-4A8EBDA9D9F5}" type="presOf" srcId="{1964DBB1-0C40-AF4C-8366-79BAD16D66EE}" destId="{74D2A7B5-AB2B-CB4D-8306-6C52EFA3FE52}" srcOrd="0" destOrd="0" presId="urn:microsoft.com/office/officeart/2005/8/layout/StepDownProcess"/>
    <dgm:cxn modelId="{B8F07AD4-F2FD-AF40-9BF5-515F2FF40082}" srcId="{F1CF13A1-09DD-D243-A0AF-6E21028AABB7}" destId="{1F2DBD5D-ED52-0D47-84C5-09318C41AFEE}" srcOrd="2" destOrd="0" parTransId="{352CABBD-C4AC-5B4A-890B-EBE49D7F0D47}" sibTransId="{890D59A2-90D9-6D47-9125-CF2E242A3CDA}"/>
    <dgm:cxn modelId="{E578804F-C25C-4848-8900-2801075D84B0}" type="presOf" srcId="{1F2DBD5D-ED52-0D47-84C5-09318C41AFEE}" destId="{F1E43671-2F73-A941-874F-485622CE289B}" srcOrd="0" destOrd="0" presId="urn:microsoft.com/office/officeart/2005/8/layout/StepDownProcess"/>
    <dgm:cxn modelId="{AE25BD42-8146-7D48-8D6F-311147274B53}" srcId="{E1D0DFA5-8CBF-564A-92C1-25844F5A0ABA}" destId="{1964DBB1-0C40-AF4C-8366-79BAD16D66EE}" srcOrd="0" destOrd="0" parTransId="{BB3A9583-FD51-624F-BF4E-6D34558421A2}" sibTransId="{9DFEBA20-CDFA-8547-B864-ABF8E59FDC09}"/>
    <dgm:cxn modelId="{92CF085F-7B63-6A4C-8EB4-E646057E7F99}" srcId="{F1CF13A1-09DD-D243-A0AF-6E21028AABB7}" destId="{AF079B4D-A76C-8E4B-BA5A-B417D2380ABE}" srcOrd="0" destOrd="0" parTransId="{25C18398-005A-9146-8003-97BDFFE386A3}" sibTransId="{8F546A15-9CC5-E441-B50E-E7CB86462A1C}"/>
    <dgm:cxn modelId="{AD67C6F7-AF04-674D-B966-6DC13AABC0DF}" type="presOf" srcId="{E1D0DFA5-8CBF-564A-92C1-25844F5A0ABA}" destId="{14981151-8BC6-9240-85EA-D40381ACFEF5}" srcOrd="0" destOrd="0" presId="urn:microsoft.com/office/officeart/2005/8/layout/StepDownProcess"/>
    <dgm:cxn modelId="{FEF78B4C-5841-994D-8426-30D19D50F79C}" type="presParOf" srcId="{28AEDC02-E595-B946-ADEC-C56C680E6772}" destId="{6911F305-1EB1-9D4D-A631-356062A4117A}" srcOrd="0" destOrd="0" presId="urn:microsoft.com/office/officeart/2005/8/layout/StepDownProcess"/>
    <dgm:cxn modelId="{B3150AED-CEC9-3E4B-8FB1-0F5E9CAB507F}" type="presParOf" srcId="{6911F305-1EB1-9D4D-A631-356062A4117A}" destId="{5C7E5D6E-024C-B849-99CD-40AB210548F6}" srcOrd="0" destOrd="0" presId="urn:microsoft.com/office/officeart/2005/8/layout/StepDownProcess"/>
    <dgm:cxn modelId="{99577FA1-9824-684D-9642-BA626DE4BDA8}" type="presParOf" srcId="{6911F305-1EB1-9D4D-A631-356062A4117A}" destId="{CA4F7F78-B36C-8340-91DB-5DFFEE7E0973}" srcOrd="1" destOrd="0" presId="urn:microsoft.com/office/officeart/2005/8/layout/StepDownProcess"/>
    <dgm:cxn modelId="{D56D6A1B-0853-AE44-A34A-8B787E26A940}" type="presParOf" srcId="{6911F305-1EB1-9D4D-A631-356062A4117A}" destId="{85AAFA05-F9FF-2745-85B9-26664C1CF53E}" srcOrd="2" destOrd="0" presId="urn:microsoft.com/office/officeart/2005/8/layout/StepDownProcess"/>
    <dgm:cxn modelId="{C5BA1A49-7AD1-C34D-8F8D-3CA5D3224FBE}" type="presParOf" srcId="{28AEDC02-E595-B946-ADEC-C56C680E6772}" destId="{18BEEBE4-3F87-F948-9294-78EF3912FAC9}" srcOrd="1" destOrd="0" presId="urn:microsoft.com/office/officeart/2005/8/layout/StepDownProcess"/>
    <dgm:cxn modelId="{80941F35-A120-EC4D-A3CC-4B09A5B1A671}" type="presParOf" srcId="{28AEDC02-E595-B946-ADEC-C56C680E6772}" destId="{96F1729E-7C2B-7944-9756-B7CE44A51D9F}" srcOrd="2" destOrd="0" presId="urn:microsoft.com/office/officeart/2005/8/layout/StepDownProcess"/>
    <dgm:cxn modelId="{C7D3D8E2-8E31-1F48-91FC-9B9914E703DF}" type="presParOf" srcId="{96F1729E-7C2B-7944-9756-B7CE44A51D9F}" destId="{B28FF531-54F0-AD4B-830F-D9DA06F4A42B}" srcOrd="0" destOrd="0" presId="urn:microsoft.com/office/officeart/2005/8/layout/StepDownProcess"/>
    <dgm:cxn modelId="{F24A0DBF-8B90-E540-AC54-71A887ABA6E2}" type="presParOf" srcId="{96F1729E-7C2B-7944-9756-B7CE44A51D9F}" destId="{14981151-8BC6-9240-85EA-D40381ACFEF5}" srcOrd="1" destOrd="0" presId="urn:microsoft.com/office/officeart/2005/8/layout/StepDownProcess"/>
    <dgm:cxn modelId="{93C95B83-0F8F-3544-8472-DD7D44A23EB5}" type="presParOf" srcId="{96F1729E-7C2B-7944-9756-B7CE44A51D9F}" destId="{74D2A7B5-AB2B-CB4D-8306-6C52EFA3FE52}" srcOrd="2" destOrd="0" presId="urn:microsoft.com/office/officeart/2005/8/layout/StepDownProcess"/>
    <dgm:cxn modelId="{EE1C41F1-1BD6-3242-B29A-69B7319917C2}" type="presParOf" srcId="{28AEDC02-E595-B946-ADEC-C56C680E6772}" destId="{7753430F-2E71-6D46-8F45-FB5709503B4C}" srcOrd="3" destOrd="0" presId="urn:microsoft.com/office/officeart/2005/8/layout/StepDownProcess"/>
    <dgm:cxn modelId="{D7D5970C-CB63-B548-8D75-2DF6867CF57F}" type="presParOf" srcId="{28AEDC02-E595-B946-ADEC-C56C680E6772}" destId="{B995E4F9-B560-9341-AD5F-1A1D70A05C12}" srcOrd="4" destOrd="0" presId="urn:microsoft.com/office/officeart/2005/8/layout/StepDownProcess"/>
    <dgm:cxn modelId="{175AA0BD-1BEC-884A-B45A-FCF4A95DB94F}" type="presParOf" srcId="{B995E4F9-B560-9341-AD5F-1A1D70A05C12}" destId="{F1E43671-2F73-A941-874F-485622CE289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E5D6E-024C-B849-99CD-40AB210548F6}">
      <dsp:nvSpPr>
        <dsp:cNvPr id="0" name=""/>
        <dsp:cNvSpPr/>
      </dsp:nvSpPr>
      <dsp:spPr>
        <a:xfrm rot="5400000">
          <a:off x="858950" y="1697838"/>
          <a:ext cx="1400287" cy="1594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4F7F78-B36C-8340-91DB-5DFFEE7E0973}">
      <dsp:nvSpPr>
        <dsp:cNvPr id="0" name=""/>
        <dsp:cNvSpPr/>
      </dsp:nvSpPr>
      <dsp:spPr>
        <a:xfrm>
          <a:off x="505527" y="31047"/>
          <a:ext cx="2357260" cy="165000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Chapter</a:t>
          </a:r>
        </a:p>
      </dsp:txBody>
      <dsp:txXfrm>
        <a:off x="586088" y="111608"/>
        <a:ext cx="2196138" cy="1488883"/>
      </dsp:txXfrm>
    </dsp:sp>
    <dsp:sp modelId="{85AAFA05-F9FF-2745-85B9-26664C1CF53E}">
      <dsp:nvSpPr>
        <dsp:cNvPr id="0" name=""/>
        <dsp:cNvSpPr/>
      </dsp:nvSpPr>
      <dsp:spPr>
        <a:xfrm>
          <a:off x="2862787" y="188413"/>
          <a:ext cx="1714446" cy="13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FF531-54F0-AD4B-830F-D9DA06F4A42B}">
      <dsp:nvSpPr>
        <dsp:cNvPr id="0" name=""/>
        <dsp:cNvSpPr/>
      </dsp:nvSpPr>
      <dsp:spPr>
        <a:xfrm rot="5400000">
          <a:off x="2830937" y="3436795"/>
          <a:ext cx="1400287" cy="1594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981151-8BC6-9240-85EA-D40381ACFEF5}">
      <dsp:nvSpPr>
        <dsp:cNvPr id="0" name=""/>
        <dsp:cNvSpPr/>
      </dsp:nvSpPr>
      <dsp:spPr>
        <a:xfrm>
          <a:off x="2459946" y="1884548"/>
          <a:ext cx="2357260" cy="165000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MRM</a:t>
          </a:r>
        </a:p>
      </dsp:txBody>
      <dsp:txXfrm>
        <a:off x="2540507" y="1965109"/>
        <a:ext cx="2196138" cy="1488883"/>
      </dsp:txXfrm>
    </dsp:sp>
    <dsp:sp modelId="{74D2A7B5-AB2B-CB4D-8306-6C52EFA3FE52}">
      <dsp:nvSpPr>
        <dsp:cNvPr id="0" name=""/>
        <dsp:cNvSpPr/>
      </dsp:nvSpPr>
      <dsp:spPr>
        <a:xfrm>
          <a:off x="4842177" y="2014602"/>
          <a:ext cx="3520770" cy="13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Indianapolis this coming weekend</a:t>
          </a:r>
        </a:p>
      </dsp:txBody>
      <dsp:txXfrm>
        <a:off x="4842177" y="2014602"/>
        <a:ext cx="3520770" cy="1333607"/>
      </dsp:txXfrm>
    </dsp:sp>
    <dsp:sp modelId="{F1E43671-2F73-A941-874F-485622CE289B}">
      <dsp:nvSpPr>
        <dsp:cNvPr id="0" name=""/>
        <dsp:cNvSpPr/>
      </dsp:nvSpPr>
      <dsp:spPr>
        <a:xfrm>
          <a:off x="4414365" y="3738049"/>
          <a:ext cx="2357260" cy="165000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Resolutions Committee</a:t>
          </a:r>
        </a:p>
      </dsp:txBody>
      <dsp:txXfrm>
        <a:off x="4494926" y="3818610"/>
        <a:ext cx="2196138" cy="1488883"/>
      </dsp:txXfrm>
    </dsp:sp>
    <dsp:sp modelId="{B2CA054D-58E0-7C47-8D79-D6F08619ACB0}">
      <dsp:nvSpPr>
        <dsp:cNvPr id="0" name=""/>
        <dsp:cNvSpPr/>
      </dsp:nvSpPr>
      <dsp:spPr>
        <a:xfrm>
          <a:off x="6771626" y="3895415"/>
          <a:ext cx="1714446" cy="13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Select the most important resolutions from each region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 January</a:t>
          </a:r>
        </a:p>
      </dsp:txBody>
      <dsp:txXfrm>
        <a:off x="6771626" y="3895415"/>
        <a:ext cx="1714446" cy="1333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E5D6E-024C-B849-99CD-40AB210548F6}">
      <dsp:nvSpPr>
        <dsp:cNvPr id="0" name=""/>
        <dsp:cNvSpPr/>
      </dsp:nvSpPr>
      <dsp:spPr>
        <a:xfrm rot="5400000">
          <a:off x="1384579" y="1697838"/>
          <a:ext cx="1400287" cy="1594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4F7F78-B36C-8340-91DB-5DFFEE7E0973}">
      <dsp:nvSpPr>
        <dsp:cNvPr id="0" name=""/>
        <dsp:cNvSpPr/>
      </dsp:nvSpPr>
      <dsp:spPr>
        <a:xfrm>
          <a:off x="1031156" y="31047"/>
          <a:ext cx="2357260" cy="165000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APhA</a:t>
          </a:r>
          <a:r>
            <a:rPr lang="en-US" sz="3600" kern="1200" dirty="0"/>
            <a:t>-ASP Reference </a:t>
          </a:r>
          <a:r>
            <a:rPr lang="en-US" sz="3200" kern="1200" dirty="0"/>
            <a:t>Committee</a:t>
          </a:r>
        </a:p>
      </dsp:txBody>
      <dsp:txXfrm>
        <a:off x="1111717" y="111608"/>
        <a:ext cx="2196138" cy="1488883"/>
      </dsp:txXfrm>
    </dsp:sp>
    <dsp:sp modelId="{85AAFA05-F9FF-2745-85B9-26664C1CF53E}">
      <dsp:nvSpPr>
        <dsp:cNvPr id="0" name=""/>
        <dsp:cNvSpPr/>
      </dsp:nvSpPr>
      <dsp:spPr>
        <a:xfrm>
          <a:off x="3388416" y="188413"/>
          <a:ext cx="1714446" cy="13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FF531-54F0-AD4B-830F-D9DA06F4A42B}">
      <dsp:nvSpPr>
        <dsp:cNvPr id="0" name=""/>
        <dsp:cNvSpPr/>
      </dsp:nvSpPr>
      <dsp:spPr>
        <a:xfrm rot="5400000">
          <a:off x="3356566" y="3436795"/>
          <a:ext cx="1400287" cy="1594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981151-8BC6-9240-85EA-D40381ACFEF5}">
      <dsp:nvSpPr>
        <dsp:cNvPr id="0" name=""/>
        <dsp:cNvSpPr/>
      </dsp:nvSpPr>
      <dsp:spPr>
        <a:xfrm>
          <a:off x="2985575" y="1884548"/>
          <a:ext cx="2357260" cy="165000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House of Delegates Votes on Resolutions</a:t>
          </a:r>
        </a:p>
      </dsp:txBody>
      <dsp:txXfrm>
        <a:off x="3066136" y="1965109"/>
        <a:ext cx="2196138" cy="1488883"/>
      </dsp:txXfrm>
    </dsp:sp>
    <dsp:sp modelId="{74D2A7B5-AB2B-CB4D-8306-6C52EFA3FE52}">
      <dsp:nvSpPr>
        <dsp:cNvPr id="0" name=""/>
        <dsp:cNvSpPr/>
      </dsp:nvSpPr>
      <dsp:spPr>
        <a:xfrm>
          <a:off x="5367806" y="2014602"/>
          <a:ext cx="3520770" cy="13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5367806" y="2014602"/>
        <a:ext cx="3520770" cy="1333607"/>
      </dsp:txXfrm>
    </dsp:sp>
    <dsp:sp modelId="{F1E43671-2F73-A941-874F-485622CE289B}">
      <dsp:nvSpPr>
        <dsp:cNvPr id="0" name=""/>
        <dsp:cNvSpPr/>
      </dsp:nvSpPr>
      <dsp:spPr>
        <a:xfrm>
          <a:off x="5029193" y="3745293"/>
          <a:ext cx="2357260" cy="165000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Resolution Implemented</a:t>
          </a:r>
        </a:p>
      </dsp:txBody>
      <dsp:txXfrm>
        <a:off x="5109754" y="3825854"/>
        <a:ext cx="2196138" cy="1488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2C812-3113-4BBF-9E7B-8824424EB137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FF4C3-39A6-4930-8E66-83221892D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-Also the year that Charles Darwin set voyage on the HMS Beagle</a:t>
            </a:r>
          </a:p>
          <a:p>
            <a:r>
              <a:rPr lang="en-US" dirty="0"/>
              <a:t>-First US eye hospital opened</a:t>
            </a:r>
          </a:p>
          <a:p>
            <a:r>
              <a:rPr lang="en-US" dirty="0"/>
              <a:t>-Maine became the 23</a:t>
            </a:r>
            <a:r>
              <a:rPr lang="en-US" baseline="30000" dirty="0"/>
              <a:t>rd</a:t>
            </a:r>
            <a:r>
              <a:rPr lang="en-US" dirty="0"/>
              <a:t>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FF4C3-39A6-4930-8E66-83221892D5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3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9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0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9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7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7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4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7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7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2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7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png"/><Relationship Id="rId8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hyperlink" Target="mailto:stiener@wis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NApD2n2RL10?rel=0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24865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Wisconsin Society of Pharmacy Students</a:t>
            </a:r>
          </a:p>
        </p:txBody>
      </p:sp>
      <p:sp>
        <p:nvSpPr>
          <p:cNvPr id="8" name="Subtitle 2"/>
          <p:cNvSpPr>
            <a:spLocks noGrp="1"/>
          </p:cNvSpPr>
          <p:nvPr/>
        </p:nvSpPr>
        <p:spPr>
          <a:xfrm>
            <a:off x="2647949" y="500914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General Meeting</a:t>
            </a:r>
          </a:p>
          <a:p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October 10</a:t>
            </a:r>
            <a:r>
              <a:rPr lang="en-US" sz="2800" b="1" baseline="300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th</a:t>
            </a: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, 2017</a:t>
            </a:r>
          </a:p>
          <a:p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5:30 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053F98-E0DB-4302-9933-1A0C0D224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58" y="1782764"/>
            <a:ext cx="4023782" cy="30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American Pharmacists Month!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58" y="1690690"/>
            <a:ext cx="4940968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Facebook profile frame</a:t>
            </a:r>
          </a:p>
          <a:p>
            <a:pPr lvl="1"/>
            <a:r>
              <a:rPr lang="en-US" dirty="0"/>
              <a:t>Snapchat filter Fridays!</a:t>
            </a:r>
          </a:p>
          <a:p>
            <a:pPr lvl="1"/>
            <a:r>
              <a:rPr lang="en-US" dirty="0" err="1"/>
              <a:t>APhM</a:t>
            </a:r>
            <a:r>
              <a:rPr lang="en-US" dirty="0"/>
              <a:t> buttons in the SAA office</a:t>
            </a:r>
          </a:p>
          <a:p>
            <a:pPr lvl="1"/>
            <a:r>
              <a:rPr lang="en-US" dirty="0"/>
              <a:t>Bascom Hill Day – Friday October 27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Sign making party after general meeting in the atrium!</a:t>
            </a:r>
          </a:p>
          <a:p>
            <a:pPr lvl="1"/>
            <a:r>
              <a:rPr lang="en-US" dirty="0"/>
              <a:t>Contact Marnie Janson if you want to get involved!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31DAFA-575F-4B4D-9A4D-480F2EB13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96" y="1946360"/>
            <a:ext cx="3974933" cy="39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3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F6B5DC-B855-404A-8D8B-0F5B99585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 b="116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9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WSPS Newsletter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90688"/>
            <a:ext cx="9144000" cy="51673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/>
              <a:t>Refine your writing skills! 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dirty="0"/>
              <a:t>Report on events hosted by WSPS</a:t>
            </a:r>
          </a:p>
          <a:p>
            <a:pPr lvl="1"/>
            <a:r>
              <a:rPr lang="en-US" dirty="0"/>
              <a:t>Provides an update to the </a:t>
            </a:r>
            <a:r>
              <a:rPr lang="en-US" dirty="0" err="1"/>
              <a:t>SoP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Great opportunity to get to know your fellow classmates!</a:t>
            </a:r>
          </a:p>
          <a:p>
            <a:pPr lvl="1"/>
            <a:r>
              <a:rPr lang="en-US" dirty="0"/>
              <a:t>See email from Hannah Hecht for more information!</a:t>
            </a:r>
          </a:p>
        </p:txBody>
      </p:sp>
    </p:spTree>
    <p:extLst>
      <p:ext uri="{BB962C8B-B14F-4D97-AF65-F5344CB8AC3E}">
        <p14:creationId xmlns:p14="http://schemas.microsoft.com/office/powerpoint/2010/main" val="62199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Policy Process – </a:t>
            </a:r>
            <a:r>
              <a:rPr lang="en-US" b="1" dirty="0" err="1">
                <a:solidFill>
                  <a:schemeClr val="bg1"/>
                </a:solidFill>
              </a:rPr>
              <a:t>APhA</a:t>
            </a:r>
            <a:r>
              <a:rPr lang="en-US" b="1" dirty="0">
                <a:solidFill>
                  <a:schemeClr val="bg1"/>
                </a:solidFill>
              </a:rPr>
              <a:t>-ASP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769512"/>
            <a:ext cx="8134350" cy="46482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b="1" dirty="0"/>
              <a:t>Resolution</a:t>
            </a:r>
            <a:r>
              <a:rPr lang="en-US" dirty="0"/>
              <a:t> – Statement the Academy of Student Pharmacists believes will advance the profession, help student pharmacists and improve patient care </a:t>
            </a:r>
            <a:endParaRPr lang="en-US" u="sng" dirty="0"/>
          </a:p>
          <a:p>
            <a:pPr marL="457200" lvl="1" indent="0">
              <a:buNone/>
            </a:pPr>
            <a:endParaRPr lang="en-US" u="sng" dirty="0"/>
          </a:p>
          <a:p>
            <a:pPr marL="457200" lvl="1" indent="0">
              <a:buNone/>
            </a:pPr>
            <a:r>
              <a:rPr lang="en-US" u="sng" dirty="0"/>
              <a:t>Examples of Past Resolutions </a:t>
            </a:r>
          </a:p>
          <a:p>
            <a:r>
              <a:rPr lang="en-US" sz="2000" b="1" dirty="0"/>
              <a:t>2000.6  -  Pharmacists and Student Pharmacists on Medical Teams</a:t>
            </a:r>
            <a:endParaRPr lang="en-US" sz="2000" dirty="0"/>
          </a:p>
          <a:p>
            <a:r>
              <a:rPr lang="en-US" sz="2000" dirty="0" err="1"/>
              <a:t>APhA</a:t>
            </a:r>
            <a:r>
              <a:rPr lang="en-US" sz="2000" dirty="0"/>
              <a:t>-ASP supports and encourages the inclusion of pharmacists and student pharmacists in medical teams and on rounds to optimize patient therapy.</a:t>
            </a:r>
          </a:p>
          <a:p>
            <a:endParaRPr lang="en-US" sz="2000" dirty="0"/>
          </a:p>
          <a:p>
            <a:r>
              <a:rPr lang="en-US" sz="2000" b="1" dirty="0"/>
              <a:t>2015.4 – Increased Access to Opioid Reversal Agents </a:t>
            </a:r>
            <a:endParaRPr lang="en-US" sz="2000" dirty="0"/>
          </a:p>
          <a:p>
            <a:r>
              <a:rPr lang="en-US" sz="2000" dirty="0"/>
              <a:t>1.  </a:t>
            </a:r>
            <a:r>
              <a:rPr lang="en-US" sz="2000" dirty="0" err="1"/>
              <a:t>APhA</a:t>
            </a:r>
            <a:r>
              <a:rPr lang="en-US" sz="2000" dirty="0"/>
              <a:t>-ASP supports state and federal legislation to increase access to opioid reversal agents. </a:t>
            </a:r>
          </a:p>
          <a:p>
            <a:pPr fontAlgn="base"/>
            <a:r>
              <a:rPr lang="en-US" sz="2000" dirty="0"/>
              <a:t>2.  </a:t>
            </a:r>
            <a:r>
              <a:rPr lang="en-US" sz="2000" dirty="0" err="1"/>
              <a:t>APhA</a:t>
            </a:r>
            <a:r>
              <a:rPr lang="en-US" sz="2000" dirty="0"/>
              <a:t>-ASP encourages pharmacists and student pharmacists to provide public education about opioid reversal agents, including proper administration in situations of opioid-related drug overdose. </a:t>
            </a:r>
            <a:r>
              <a:rPr lang="en-US" sz="2000" u="sng" dirty="0"/>
              <a:t/>
            </a:r>
            <a:br>
              <a:rPr lang="en-US" sz="2000" u="sng" dirty="0"/>
            </a:br>
            <a:endParaRPr lang="en-US" sz="2000" u="sng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86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Policy Process – </a:t>
            </a:r>
            <a:r>
              <a:rPr lang="en-US" b="1" dirty="0" err="1">
                <a:solidFill>
                  <a:schemeClr val="bg1"/>
                </a:solidFill>
              </a:rPr>
              <a:t>APhA</a:t>
            </a:r>
            <a:r>
              <a:rPr lang="en-US" b="1" dirty="0">
                <a:solidFill>
                  <a:schemeClr val="bg1"/>
                </a:solidFill>
              </a:rPr>
              <a:t>-ASP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769512"/>
            <a:ext cx="8134350" cy="4648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b="1" dirty="0"/>
              <a:t>Our Proposals to be voted on at MRM (Midyear Regional Meeting)</a:t>
            </a:r>
          </a:p>
          <a:p>
            <a:pPr marL="457200" lvl="1" indent="0">
              <a:buNone/>
            </a:pPr>
            <a:endParaRPr lang="en-US" sz="2000" u="sng" dirty="0"/>
          </a:p>
          <a:p>
            <a:pPr marL="457200" lvl="1" indent="0">
              <a:buNone/>
            </a:pPr>
            <a:r>
              <a:rPr lang="en-US" sz="2000" u="sng" dirty="0"/>
              <a:t/>
            </a:r>
            <a:br>
              <a:rPr lang="en-US" sz="2000" u="sng" dirty="0"/>
            </a:br>
            <a:endParaRPr lang="en-US" sz="2000" u="sng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5AEC5A-B315-4FBF-B32B-C33714FEB496}"/>
              </a:ext>
            </a:extLst>
          </p:cNvPr>
          <p:cNvSpPr txBox="1"/>
          <p:nvPr/>
        </p:nvSpPr>
        <p:spPr>
          <a:xfrm>
            <a:off x="2743200" y="2423581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APhA</a:t>
            </a:r>
            <a:r>
              <a:rPr lang="en-US" dirty="0"/>
              <a:t>-ASP supports legislation encouraging the use of technology to ensure proper and safe aseptic parenteral product preparation such as: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Image capture systems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Gravimetric measurement verification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Robotics and closed transfer devices for hazardous product preparation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APhA</a:t>
            </a:r>
            <a:r>
              <a:rPr lang="en-US" dirty="0"/>
              <a:t>-ASP supports the development and implementation of specialty pharmacy curriculum at all schools and colleges of pharmacy to promote pharmacist involvement in complex disease state therapy management.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5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887" y="403227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Policy Process – </a:t>
            </a:r>
            <a:r>
              <a:rPr lang="en-US" b="1" dirty="0" err="1">
                <a:solidFill>
                  <a:schemeClr val="bg1"/>
                </a:solidFill>
              </a:rPr>
              <a:t>APhA</a:t>
            </a:r>
            <a:r>
              <a:rPr lang="en-US" b="1" dirty="0">
                <a:solidFill>
                  <a:schemeClr val="bg1"/>
                </a:solidFill>
              </a:rPr>
              <a:t>-ASP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676400" y="1438898"/>
          <a:ext cx="8991600" cy="541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95451"/>
            <a:ext cx="1701800" cy="1701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724400" y="2209801"/>
            <a:ext cx="2209800" cy="336551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87680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**Note that MRM will be in Madison next year hosted by Wisconsin chapters </a:t>
            </a:r>
          </a:p>
        </p:txBody>
      </p:sp>
    </p:spTree>
    <p:extLst>
      <p:ext uri="{BB962C8B-B14F-4D97-AF65-F5344CB8AC3E}">
        <p14:creationId xmlns:p14="http://schemas.microsoft.com/office/powerpoint/2010/main" val="125954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Policy Process – </a:t>
            </a:r>
            <a:r>
              <a:rPr lang="en-US" b="1" dirty="0" err="1">
                <a:solidFill>
                  <a:schemeClr val="bg1"/>
                </a:solidFill>
              </a:rPr>
              <a:t>APhA</a:t>
            </a:r>
            <a:r>
              <a:rPr lang="en-US" b="1" dirty="0">
                <a:solidFill>
                  <a:schemeClr val="bg1"/>
                </a:solidFill>
              </a:rPr>
              <a:t>-ASP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676400" y="1438898"/>
          <a:ext cx="8991600" cy="541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6781800" y="2743200"/>
            <a:ext cx="4572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0" y="169069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Comprised of 137 Chapter Delegates + the 4 National Executive Board members of ASP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5562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Approval By </a:t>
            </a:r>
            <a:r>
              <a:rPr lang="en-US" dirty="0" err="1"/>
              <a:t>APhA</a:t>
            </a:r>
            <a:r>
              <a:rPr lang="en-US" dirty="0"/>
              <a:t> Board of Trustees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00" y="5010150"/>
            <a:ext cx="2592600" cy="1104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5500" y="6176963"/>
            <a:ext cx="24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Nashville Tennessee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152650" y="3200400"/>
            <a:ext cx="590550" cy="1752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09900" y="4648200"/>
            <a:ext cx="15621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80" y="3352800"/>
            <a:ext cx="1446866" cy="18101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62800" y="3753534"/>
            <a:ext cx="15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WSPS Delegate</a:t>
            </a:r>
          </a:p>
          <a:p>
            <a:r>
              <a:rPr lang="en-US" dirty="0"/>
              <a:t>(</a:t>
            </a:r>
            <a:r>
              <a:rPr lang="en-US" dirty="0" err="1"/>
              <a:t>APhA</a:t>
            </a:r>
            <a:r>
              <a:rPr lang="en-US" dirty="0"/>
              <a:t> liaison)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712480" y="2614923"/>
            <a:ext cx="507720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24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Policy Process – </a:t>
            </a:r>
            <a:r>
              <a:rPr lang="en-US" b="1" dirty="0" err="1">
                <a:solidFill>
                  <a:schemeClr val="bg1"/>
                </a:solidFill>
              </a:rPr>
              <a:t>APhA</a:t>
            </a:r>
            <a:r>
              <a:rPr lang="en-US" b="1" dirty="0">
                <a:solidFill>
                  <a:schemeClr val="bg1"/>
                </a:solidFill>
              </a:rPr>
              <a:t>-ASP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769512"/>
            <a:ext cx="8134350" cy="46482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000" b="1" dirty="0"/>
              <a:t>How do I get Involved?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Contact Eric </a:t>
            </a:r>
            <a:r>
              <a:rPr lang="en-US" sz="2000" dirty="0" err="1"/>
              <a:t>Friestrom</a:t>
            </a:r>
            <a:r>
              <a:rPr lang="en-US" sz="2000" dirty="0"/>
              <a:t> or Myself </a:t>
            </a:r>
          </a:p>
          <a:p>
            <a:pPr marL="457200" lvl="1" indent="0">
              <a:buNone/>
            </a:pPr>
            <a:endParaRPr lang="en-US" sz="2000" u="sng" dirty="0"/>
          </a:p>
          <a:p>
            <a:pPr marL="457200" lvl="1" indent="0">
              <a:buNone/>
            </a:pPr>
            <a:r>
              <a:rPr lang="en-US" sz="2000" u="sng" dirty="0"/>
              <a:t>Eric </a:t>
            </a:r>
            <a:r>
              <a:rPr lang="en-US" sz="2000" u="sng" dirty="0" err="1"/>
              <a:t>Friestrom</a:t>
            </a:r>
            <a:r>
              <a:rPr lang="en-US" sz="2000" u="sng" dirty="0"/>
              <a:t> &lt;</a:t>
            </a:r>
            <a:r>
              <a:rPr lang="en-US" sz="2000" u="sng" dirty="0" err="1"/>
              <a:t>friestrom@wisc.edu</a:t>
            </a:r>
            <a:r>
              <a:rPr lang="en-US" sz="2000" u="sng" dirty="0"/>
              <a:t>&gt; </a:t>
            </a:r>
          </a:p>
          <a:p>
            <a:pPr marL="457200" lvl="1" indent="0">
              <a:buNone/>
            </a:pPr>
            <a:r>
              <a:rPr lang="en-US" sz="2000" u="sng" dirty="0"/>
              <a:t>Drew Dretske &lt;</a:t>
            </a:r>
            <a:r>
              <a:rPr lang="en-US" sz="2000" u="sng" dirty="0" err="1"/>
              <a:t>dretske@wisc.edu</a:t>
            </a:r>
            <a:r>
              <a:rPr lang="en-US" sz="2000" u="sng" dirty="0"/>
              <a:t>&gt;</a:t>
            </a:r>
          </a:p>
          <a:p>
            <a:pPr marL="457200" lvl="1" indent="0">
              <a:buNone/>
            </a:pPr>
            <a:endParaRPr lang="en-US" sz="2000" u="sng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b="1" dirty="0"/>
              <a:t>Link for more information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u="sng" dirty="0"/>
              <a:t>http://</a:t>
            </a:r>
            <a:r>
              <a:rPr lang="en-US" sz="2000" u="sng" dirty="0" err="1"/>
              <a:t>www.pharmacist.com</a:t>
            </a:r>
            <a:r>
              <a:rPr lang="en-US" sz="2000" u="sng" dirty="0"/>
              <a:t>/</a:t>
            </a:r>
            <a:r>
              <a:rPr lang="en-US" sz="2000" u="sng" dirty="0" err="1"/>
              <a:t>apha</a:t>
            </a:r>
            <a:r>
              <a:rPr lang="en-US" sz="2000" u="sng" dirty="0"/>
              <a:t>-asp-policy-advocacy </a:t>
            </a:r>
          </a:p>
          <a:p>
            <a:pPr marL="457200" lvl="1" indent="0">
              <a:buNone/>
            </a:pPr>
            <a:r>
              <a:rPr lang="en-US" sz="2000" u="sng" dirty="0"/>
              <a:t/>
            </a:r>
            <a:br>
              <a:rPr lang="en-US" sz="2000" u="sng" dirty="0"/>
            </a:br>
            <a:endParaRPr lang="en-US" sz="2000" u="sng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41532"/>
            <a:ext cx="2338538" cy="3733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629400" y="2819400"/>
            <a:ext cx="1828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7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Student Senate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501491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Addition to Student Voice </a:t>
            </a:r>
            <a:r>
              <a:rPr lang="en-US" dirty="0">
                <a:sym typeface="Wingdings"/>
              </a:rPr>
              <a:t> Senate Star Student </a:t>
            </a:r>
          </a:p>
          <a:p>
            <a:pPr lvl="2"/>
            <a:r>
              <a:rPr lang="en-US" dirty="0">
                <a:sym typeface="Wingdings"/>
              </a:rPr>
              <a:t>Recognition of positive things people are doing in the school</a:t>
            </a:r>
          </a:p>
          <a:p>
            <a:pPr lvl="2"/>
            <a:r>
              <a:rPr lang="en-US" dirty="0">
                <a:sym typeface="Wingdings"/>
              </a:rPr>
              <a:t>$5 Gift cards to nursing school café for Star Student AND nominee</a:t>
            </a:r>
          </a:p>
          <a:p>
            <a:pPr lvl="2"/>
            <a:r>
              <a:rPr lang="en-US" dirty="0">
                <a:sym typeface="Wingdings"/>
              </a:rPr>
              <a:t>Every two weeks new winners</a:t>
            </a:r>
            <a:endParaRPr lang="en-US" dirty="0"/>
          </a:p>
          <a:p>
            <a:pPr lvl="1"/>
            <a:r>
              <a:rPr lang="en-US" dirty="0"/>
              <a:t>Class presidents vs Co-Class Presidents</a:t>
            </a:r>
          </a:p>
          <a:p>
            <a:pPr lvl="1"/>
            <a:r>
              <a:rPr lang="en-US" dirty="0"/>
              <a:t>Co-Curricular activity reports</a:t>
            </a:r>
          </a:p>
          <a:p>
            <a:pPr lvl="1"/>
            <a:r>
              <a:rPr lang="en-US" dirty="0"/>
              <a:t>Friday, Oct 27 Bascom Hill American Pharmacist Month</a:t>
            </a:r>
          </a:p>
          <a:p>
            <a:pPr lvl="1"/>
            <a:r>
              <a:rPr lang="en-US" dirty="0"/>
              <a:t>Travel Grants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Career Fair Volunteers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Senate Delegate 11/7 and 12/5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211" y="5029201"/>
            <a:ext cx="3380757" cy="136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08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Social Announcement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269" y="1690689"/>
            <a:ext cx="3895463" cy="4486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399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stiener@wisc.edu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90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DPH-1 Representative Election</a:t>
            </a:r>
          </a:p>
          <a:p>
            <a:pPr lvl="1"/>
            <a:r>
              <a:rPr lang="en-US" dirty="0"/>
              <a:t>Announcements</a:t>
            </a:r>
          </a:p>
          <a:p>
            <a:pPr lvl="1"/>
            <a:r>
              <a:rPr lang="en-US" dirty="0"/>
              <a:t>Minute to win it</a:t>
            </a:r>
          </a:p>
          <a:p>
            <a:pPr lvl="1"/>
            <a:r>
              <a:rPr lang="en-US" dirty="0"/>
              <a:t>Re-vote (if needed)</a:t>
            </a:r>
          </a:p>
          <a:p>
            <a:pPr lvl="1"/>
            <a:r>
              <a:rPr lang="en-US" dirty="0"/>
              <a:t>Danielle Laurent – PSW Burglary Training</a:t>
            </a:r>
          </a:p>
          <a:p>
            <a:pPr lvl="1"/>
            <a:r>
              <a:rPr lang="en-US" dirty="0"/>
              <a:t>Awards</a:t>
            </a:r>
          </a:p>
          <a:p>
            <a:pPr lvl="1"/>
            <a:r>
              <a:rPr lang="en-US" dirty="0"/>
              <a:t>DPH-1 Representative Announced</a:t>
            </a:r>
          </a:p>
          <a:p>
            <a:pPr lvl="1"/>
            <a:r>
              <a:rPr lang="en-US" dirty="0"/>
              <a:t>Operation Sign-ups</a:t>
            </a:r>
          </a:p>
          <a:p>
            <a:pPr lvl="1"/>
            <a:r>
              <a:rPr lang="en-US" dirty="0"/>
              <a:t>Food!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7996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Minute to Win It </a:t>
            </a:r>
          </a:p>
        </p:txBody>
      </p:sp>
      <p:pic>
        <p:nvPicPr>
          <p:cNvPr id="3" name="NApD2n2RL10">
            <a:hlinkClick r:id="" action="ppaction://media"/>
            <a:extLst>
              <a:ext uri="{FF2B5EF4-FFF2-40B4-BE49-F238E27FC236}">
                <a16:creationId xmlns:a16="http://schemas.microsoft.com/office/drawing/2014/main" xmlns="" id="{34501303-F38D-44C3-9850-03DE3A627C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1431" y="1690690"/>
            <a:ext cx="6529137" cy="48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6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322616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110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Re-vote?</a:t>
            </a:r>
          </a:p>
        </p:txBody>
      </p:sp>
    </p:spTree>
    <p:extLst>
      <p:ext uri="{BB962C8B-B14F-4D97-AF65-F5344CB8AC3E}">
        <p14:creationId xmlns:p14="http://schemas.microsoft.com/office/powerpoint/2010/main" val="54022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322616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110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Danielle Laurent</a:t>
            </a:r>
          </a:p>
        </p:txBody>
      </p:sp>
    </p:spTree>
    <p:extLst>
      <p:ext uri="{BB962C8B-B14F-4D97-AF65-F5344CB8AC3E}">
        <p14:creationId xmlns:p14="http://schemas.microsoft.com/office/powerpoint/2010/main" val="3178943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 “</a:t>
            </a:r>
            <a:r>
              <a:rPr lang="en-US" b="1" dirty="0" err="1">
                <a:solidFill>
                  <a:schemeClr val="bg1"/>
                </a:solidFill>
              </a:rPr>
              <a:t>Beary</a:t>
            </a:r>
            <a:r>
              <a:rPr lang="en-US" b="1" dirty="0">
                <a:solidFill>
                  <a:schemeClr val="bg1"/>
                </a:solidFill>
              </a:rPr>
              <a:t>” Much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6830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 “</a:t>
            </a:r>
            <a:r>
              <a:rPr lang="en-US" b="1" dirty="0" err="1">
                <a:solidFill>
                  <a:schemeClr val="bg1"/>
                </a:solidFill>
              </a:rPr>
              <a:t>Beary</a:t>
            </a:r>
            <a:r>
              <a:rPr lang="en-US" b="1" dirty="0">
                <a:solidFill>
                  <a:schemeClr val="bg1"/>
                </a:solidFill>
              </a:rPr>
              <a:t>” Much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Member of the Meeting Award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This DPH-1 student is already making her mark on WSPS.  She has reached out for opportunities to help out with American Pharmacists Month and is leading the </a:t>
            </a:r>
            <a:r>
              <a:rPr lang="en-US" dirty="0" err="1"/>
              <a:t>APhM</a:t>
            </a:r>
            <a:r>
              <a:rPr lang="en-US" dirty="0"/>
              <a:t> Sign-Making after this meeting!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2704882"/>
            <a:ext cx="3886200" cy="2592824"/>
          </a:xfrm>
        </p:spPr>
      </p:pic>
    </p:spTree>
    <p:extLst>
      <p:ext uri="{BB962C8B-B14F-4D97-AF65-F5344CB8AC3E}">
        <p14:creationId xmlns:p14="http://schemas.microsoft.com/office/powerpoint/2010/main" val="16407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 “</a:t>
            </a:r>
            <a:r>
              <a:rPr lang="en-US" b="1" dirty="0" err="1">
                <a:solidFill>
                  <a:schemeClr val="bg1"/>
                </a:solidFill>
              </a:rPr>
              <a:t>Beary</a:t>
            </a:r>
            <a:r>
              <a:rPr lang="en-US" b="1" dirty="0">
                <a:solidFill>
                  <a:schemeClr val="bg1"/>
                </a:solidFill>
              </a:rPr>
              <a:t>” Much Award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2704882"/>
            <a:ext cx="3886200" cy="2592824"/>
          </a:xfrm>
        </p:spPr>
      </p:pic>
      <p:sp>
        <p:nvSpPr>
          <p:cNvPr id="10" name="TextBox 9"/>
          <p:cNvSpPr txBox="1"/>
          <p:nvPr/>
        </p:nvSpPr>
        <p:spPr>
          <a:xfrm>
            <a:off x="7848600" y="1462339"/>
            <a:ext cx="2590800" cy="735747"/>
          </a:xfrm>
          <a:prstGeom prst="wedgeEllipseCallout">
            <a:avLst>
              <a:gd name="adj1" fmla="val -29908"/>
              <a:gd name="adj2" fmla="val 156680"/>
            </a:avLst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54AE8FF-9A8C-403D-80F1-5449F4D787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17" y="2198086"/>
            <a:ext cx="2618283" cy="327576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7CDCB3-3C8D-477C-8715-4AFACB5ABBF7}"/>
              </a:ext>
            </a:extLst>
          </p:cNvPr>
          <p:cNvSpPr txBox="1"/>
          <p:nvPr/>
        </p:nvSpPr>
        <p:spPr>
          <a:xfrm>
            <a:off x="1524000" y="5630779"/>
            <a:ext cx="306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Clare </a:t>
            </a:r>
            <a:r>
              <a:rPr lang="en-US" sz="2400" b="1" dirty="0" err="1"/>
              <a:t>Procknow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DPH-1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9EA992-C36A-41F1-84EC-A9DEC68E0A14}"/>
              </a:ext>
            </a:extLst>
          </p:cNvPr>
          <p:cNvSpPr txBox="1"/>
          <p:nvPr/>
        </p:nvSpPr>
        <p:spPr>
          <a:xfrm>
            <a:off x="8390021" y="1670120"/>
            <a:ext cx="16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Thanks Clare!</a:t>
            </a:r>
          </a:p>
        </p:txBody>
      </p:sp>
    </p:spTree>
    <p:extLst>
      <p:ext uri="{BB962C8B-B14F-4D97-AF65-F5344CB8AC3E}">
        <p14:creationId xmlns:p14="http://schemas.microsoft.com/office/powerpoint/2010/main" val="26635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322616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110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DPH-1 Representative Results</a:t>
            </a:r>
          </a:p>
        </p:txBody>
      </p:sp>
    </p:spTree>
    <p:extLst>
      <p:ext uri="{BB962C8B-B14F-4D97-AF65-F5344CB8AC3E}">
        <p14:creationId xmlns:p14="http://schemas.microsoft.com/office/powerpoint/2010/main" val="39317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Patient Care Projects Sign-up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2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WSPS Community Outreach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1"/>
            <a:ext cx="7886700" cy="501491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Please keep this in mind.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You must be trained to volunteer with any Patient Care Project and (if applicable) receive COPs hours</a:t>
            </a:r>
            <a:endParaRPr lang="en-US" b="1" dirty="0"/>
          </a:p>
          <a:p>
            <a:pPr lvl="2"/>
            <a:r>
              <a:rPr lang="en-US" dirty="0"/>
              <a:t>No additional formal trainings will be offered in the fall</a:t>
            </a:r>
          </a:p>
          <a:p>
            <a:pPr lvl="1"/>
            <a:r>
              <a:rPr lang="en-US" dirty="0"/>
              <a:t>Once you place your name on an online sign-up, you cannot remove it – you can swap if you let the co-chairs know</a:t>
            </a:r>
          </a:p>
          <a:p>
            <a:pPr lvl="1"/>
            <a:r>
              <a:rPr lang="en-US" dirty="0"/>
              <a:t>If you remove your name or don’t follow through for an event you signed up for, you will not be able to volunteer with WSPS for the rest of that semester</a:t>
            </a:r>
          </a:p>
          <a:p>
            <a:pPr lvl="2"/>
            <a:r>
              <a:rPr lang="en-US" dirty="0"/>
              <a:t>Legitimate emergencies will not incur this penalty; be sure to communicate with co-chairs if necessary</a:t>
            </a:r>
          </a:p>
        </p:txBody>
      </p:sp>
    </p:spTree>
    <p:extLst>
      <p:ext uri="{BB962C8B-B14F-4D97-AF65-F5344CB8AC3E}">
        <p14:creationId xmlns:p14="http://schemas.microsoft.com/office/powerpoint/2010/main" val="2961555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1628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DPH-1 Representative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914400" lvl="1" indent="-457200">
              <a:buAutoNum type="arabicPeriod"/>
            </a:pPr>
            <a:r>
              <a:rPr lang="en-US" dirty="0"/>
              <a:t>Kristin </a:t>
            </a:r>
            <a:r>
              <a:rPr lang="en-US" dirty="0" err="1"/>
              <a:t>Hesselbach</a:t>
            </a:r>
            <a:endParaRPr lang="en-US" dirty="0"/>
          </a:p>
          <a:p>
            <a:pPr marL="914400" lvl="1" indent="-457200">
              <a:buAutoNum type="arabicPeriod"/>
            </a:pPr>
            <a:r>
              <a:rPr lang="en-US" dirty="0"/>
              <a:t>Emily Jaeger</a:t>
            </a:r>
          </a:p>
          <a:p>
            <a:pPr marL="914400" lvl="1" indent="-457200">
              <a:buAutoNum type="arabicPeriod"/>
            </a:pPr>
            <a:r>
              <a:rPr lang="en-US" dirty="0"/>
              <a:t>Clare </a:t>
            </a:r>
            <a:r>
              <a:rPr lang="en-US" dirty="0" err="1"/>
              <a:t>Procknow</a:t>
            </a:r>
            <a:endParaRPr lang="en-US" dirty="0"/>
          </a:p>
          <a:p>
            <a:pPr marL="914400" lvl="1" indent="-457200">
              <a:buAutoNum type="arabicPeriod"/>
            </a:pPr>
            <a:r>
              <a:rPr lang="en-US" dirty="0"/>
              <a:t>Allie </a:t>
            </a:r>
            <a:r>
              <a:rPr lang="en-US" dirty="0" err="1"/>
              <a:t>Schrang</a:t>
            </a:r>
            <a:endParaRPr lang="en-US" dirty="0"/>
          </a:p>
          <a:p>
            <a:pPr marL="914400" lvl="1" indent="-457200">
              <a:buAutoNum type="arabicPeriod"/>
            </a:pPr>
            <a:r>
              <a:rPr lang="en-US" dirty="0"/>
              <a:t>Katie Sherman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7975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571589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467897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50" b="1" dirty="0"/>
          </a:p>
          <a:p>
            <a:pPr marL="0" indent="0" algn="ctr">
              <a:buNone/>
            </a:pPr>
            <a:r>
              <a:rPr lang="en-US" sz="405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34368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Access Code for Today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43AD3-27BC-4822-9FCE-C0C88D479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50" y="1385889"/>
            <a:ext cx="6833300" cy="51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44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Code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79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1820</a:t>
            </a:r>
          </a:p>
        </p:txBody>
      </p:sp>
    </p:spTree>
    <p:extLst>
      <p:ext uri="{BB962C8B-B14F-4D97-AF65-F5344CB8AC3E}">
        <p14:creationId xmlns:p14="http://schemas.microsoft.com/office/powerpoint/2010/main" val="7164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Food!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1"/>
            <a:ext cx="7886700" cy="501491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General Reminders: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Board meeting in this room after this meeting – IE I’m kicking you out, sorry</a:t>
            </a:r>
          </a:p>
          <a:p>
            <a:pPr lvl="1"/>
            <a:r>
              <a:rPr lang="en-US" dirty="0"/>
              <a:t>See Karissa if you still need to sign up for WSPS</a:t>
            </a:r>
          </a:p>
          <a:p>
            <a:pPr lvl="1"/>
            <a:r>
              <a:rPr lang="en-US" dirty="0"/>
              <a:t>Don’t forget your tickets!</a:t>
            </a:r>
          </a:p>
          <a:p>
            <a:pPr lvl="1"/>
            <a:r>
              <a:rPr lang="en-US" dirty="0"/>
              <a:t>Next Meeting is Monday, November 6</a:t>
            </a:r>
            <a:r>
              <a:rPr lang="en-US" baseline="30000" dirty="0"/>
              <a:t>th</a:t>
            </a:r>
            <a:r>
              <a:rPr lang="en-US" dirty="0"/>
              <a:t> at 6:30pm!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3600" b="1" dirty="0"/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24278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Kristin </a:t>
            </a:r>
            <a:r>
              <a:rPr lang="en-US" b="1" dirty="0" err="1">
                <a:solidFill>
                  <a:schemeClr val="bg1"/>
                </a:solidFill>
              </a:rPr>
              <a:t>Hesselbach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Kristin has a background in research, outpatient pharmacy, and inpatient pharmacy, which is perfect for an organization as diverse as WSPS. Starting a pharmacy journal club, studying the importance of public health, and touring a pharmaceutical research company has also sparked Kristin’s interest in many other areas of the profession. This allows her to relate to and better represent the various interests of her DPH-1 peers. Kristin’s outgoing personality and connections with students from all years of pharmacy school ensures a positive connection between the DPH-1 class and the students of WSPS.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473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Emily Jaeger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As an undergrad, I was the Panhellenic Delegate for my sorority, thus acting as the liaison between the governing body and my specific chapter. Therefore I have had the experience of attending meetings in which I represented a large number of members and then concisely communicated and implemented changes/policy at the chapter level. I also believe that I have the energy and excitement to represent the new DPH-1 class in WSPS and to plan and procure involvement from my class in events such as Relay for Life. I know the DPH-1 class has a lot to offer this year and I would be honored to be their representative in such a renowned organization!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9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Clare </a:t>
            </a:r>
            <a:r>
              <a:rPr lang="en-US" b="1" dirty="0" err="1">
                <a:solidFill>
                  <a:schemeClr val="bg1"/>
                </a:solidFill>
              </a:rPr>
              <a:t>Procknow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I’ve been very active with UW-Madison’s Relay for Life for the past four years. I was also a peer mentor, so I individually planned events and assisted house fellows. I love to get involved in events and organizations. This is a great opportunity to engage with other first years, as well as collaborate with students from other years.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253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Allie </a:t>
            </a:r>
            <a:r>
              <a:rPr lang="en-US" b="1" dirty="0" err="1">
                <a:solidFill>
                  <a:schemeClr val="bg1"/>
                </a:solidFill>
              </a:rPr>
              <a:t>Schrang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As your representative, I will provide frequent communication to keep you informed about WSPS activities and decisions, and I will always be eager to hear and act upon your ideas. My commitment and enthusiasm for the pharmacy profession will prove to be a valuable asset in this position. Ultimately, my goal is ensure that decisions made by the executive board reflect the voice of the DPH-1 class. I look forward to representing the DPH-1 class and helping us grow as we serve our community!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4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Katie Sherman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I feel that I am the best candidate for the DPH-1 representative </a:t>
            </a:r>
            <a:r>
              <a:rPr lang="en-US" dirty="0" err="1"/>
              <a:t>positon</a:t>
            </a:r>
            <a:r>
              <a:rPr lang="en-US" dirty="0"/>
              <a:t> because as an out of state student who did not attend UW-Madison for my undergraduate education, I am passionate about getting involved in my new community and establishing a niche for myself in the school and the profession early on. I am organized, approachable, and dependable. I will meet my representative obligations, while also taking the time to stay involved in other realms of WSPS such as the networking committee and Organ Donation Awareness. I am encouraging of and open to everyone’s ideas so that the whole DPH-1 class can feel that they are influential in WSPS.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68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322616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110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Let’s Vote!</a:t>
            </a:r>
          </a:p>
        </p:txBody>
      </p:sp>
    </p:spTree>
    <p:extLst>
      <p:ext uri="{BB962C8B-B14F-4D97-AF65-F5344CB8AC3E}">
        <p14:creationId xmlns:p14="http://schemas.microsoft.com/office/powerpoint/2010/main" val="328464539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1295</Words>
  <Application>Microsoft Macintosh PowerPoint</Application>
  <PresentationFormat>Widescreen</PresentationFormat>
  <Paragraphs>162</Paragraphs>
  <Slides>35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Calibri Light</vt:lpstr>
      <vt:lpstr>Wingdings</vt:lpstr>
      <vt:lpstr>Arial</vt:lpstr>
      <vt:lpstr>3_Office Theme</vt:lpstr>
      <vt:lpstr>Wisconsin Society of Pharmacy Students</vt:lpstr>
      <vt:lpstr>Agenda</vt:lpstr>
      <vt:lpstr>DPH-1 Representative Elections</vt:lpstr>
      <vt:lpstr>Kristin Hesselbach</vt:lpstr>
      <vt:lpstr>Emily Jaeger</vt:lpstr>
      <vt:lpstr>Clare Procknow</vt:lpstr>
      <vt:lpstr>Allie Schrang</vt:lpstr>
      <vt:lpstr>Katie Sherman</vt:lpstr>
      <vt:lpstr>Let’s Vote!</vt:lpstr>
      <vt:lpstr>American Pharmacists Month!</vt:lpstr>
      <vt:lpstr>PowerPoint Presentation</vt:lpstr>
      <vt:lpstr>WSPS Newsletter</vt:lpstr>
      <vt:lpstr>Policy Process – APhA-ASP </vt:lpstr>
      <vt:lpstr>Policy Process – APhA-ASP </vt:lpstr>
      <vt:lpstr>Policy Process – APhA-ASP </vt:lpstr>
      <vt:lpstr>Policy Process – APhA-ASP </vt:lpstr>
      <vt:lpstr>Policy Process – APhA-ASP </vt:lpstr>
      <vt:lpstr>Student Senate Update</vt:lpstr>
      <vt:lpstr>Social Announcement </vt:lpstr>
      <vt:lpstr>Minute to Win It </vt:lpstr>
      <vt:lpstr>Re-vote?</vt:lpstr>
      <vt:lpstr>Danielle Laurent</vt:lpstr>
      <vt:lpstr>Thank You “Beary” Much Award</vt:lpstr>
      <vt:lpstr>Thank You “Beary” Much Award</vt:lpstr>
      <vt:lpstr>Thank You “Beary” Much Award</vt:lpstr>
      <vt:lpstr>DPH-1 Representative Results</vt:lpstr>
      <vt:lpstr>Electronic Patient Care Projects Sign-up</vt:lpstr>
      <vt:lpstr>WSPS Community Outreach Rules</vt:lpstr>
      <vt:lpstr>PowerPoint Presentation</vt:lpstr>
      <vt:lpstr>PowerPoint Presentation</vt:lpstr>
      <vt:lpstr>PowerPoint Presentation</vt:lpstr>
      <vt:lpstr>PowerPoint Presentation</vt:lpstr>
      <vt:lpstr>Access Code for Today</vt:lpstr>
      <vt:lpstr>Access Code for Today</vt:lpstr>
      <vt:lpstr>Food!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Society of Pharmacy Students</dc:title>
  <dc:creator>Connor Hanson</dc:creator>
  <cp:lastModifiedBy>Alanna Benaszeski</cp:lastModifiedBy>
  <cp:revision>25</cp:revision>
  <dcterms:created xsi:type="dcterms:W3CDTF">2017-10-10T08:19:15Z</dcterms:created>
  <dcterms:modified xsi:type="dcterms:W3CDTF">2017-10-13T17:55:07Z</dcterms:modified>
</cp:coreProperties>
</file>