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70" r:id="rId5"/>
    <p:sldId id="260" r:id="rId6"/>
    <p:sldId id="298" r:id="rId7"/>
    <p:sldId id="312" r:id="rId8"/>
    <p:sldId id="296" r:id="rId9"/>
    <p:sldId id="297" r:id="rId10"/>
    <p:sldId id="306" r:id="rId11"/>
    <p:sldId id="318" r:id="rId12"/>
    <p:sldId id="317" r:id="rId13"/>
    <p:sldId id="307" r:id="rId14"/>
    <p:sldId id="308" r:id="rId15"/>
    <p:sldId id="309" r:id="rId16"/>
    <p:sldId id="300" r:id="rId17"/>
    <p:sldId id="299" r:id="rId18"/>
    <p:sldId id="278" r:id="rId19"/>
    <p:sldId id="301" r:id="rId20"/>
    <p:sldId id="302" r:id="rId21"/>
    <p:sldId id="303" r:id="rId22"/>
    <p:sldId id="304" r:id="rId23"/>
    <p:sldId id="310" r:id="rId24"/>
    <p:sldId id="311" r:id="rId25"/>
    <p:sldId id="305" r:id="rId26"/>
    <p:sldId id="276" r:id="rId27"/>
    <p:sldId id="316" r:id="rId28"/>
    <p:sldId id="313" r:id="rId29"/>
    <p:sldId id="314" r:id="rId30"/>
    <p:sldId id="315" r:id="rId31"/>
    <p:sldId id="319" r:id="rId32"/>
    <p:sldId id="320" r:id="rId33"/>
    <p:sldId id="321" r:id="rId34"/>
    <p:sldId id="322" r:id="rId35"/>
    <p:sldId id="323" r:id="rId36"/>
    <p:sldId id="279" r:id="rId37"/>
    <p:sldId id="32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B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43"/>
  </p:normalViewPr>
  <p:slideViewPr>
    <p:cSldViewPr snapToGrid="0" snapToObjects="1">
      <p:cViewPr varScale="1">
        <p:scale>
          <a:sx n="92" d="100"/>
          <a:sy n="92" d="100"/>
        </p:scale>
        <p:origin x="13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B69B3-23BF-449E-BBCD-EEA0AE4ED6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B7C48DE-0645-4111-B6C4-0035B5EDA151}">
      <dgm:prSet phldrT="[Text]"/>
      <dgm:spPr>
        <a:solidFill>
          <a:schemeClr val="accent2"/>
        </a:solidFill>
      </dgm:spPr>
      <dgm:t>
        <a:bodyPr/>
        <a:lstStyle/>
        <a:p>
          <a:r>
            <a:rPr lang="en-US" b="1" dirty="0"/>
            <a:t>Exec Council</a:t>
          </a:r>
        </a:p>
        <a:p>
          <a:r>
            <a:rPr lang="en-US" dirty="0"/>
            <a:t>President</a:t>
          </a:r>
        </a:p>
      </dgm:t>
    </dgm:pt>
    <dgm:pt modelId="{BB99C8DE-F5D2-48E8-9440-F23D4BDCB493}" type="parTrans" cxnId="{F1413345-C3F1-4447-B8F4-6F5BAFD9B58E}">
      <dgm:prSet/>
      <dgm:spPr/>
      <dgm:t>
        <a:bodyPr/>
        <a:lstStyle/>
        <a:p>
          <a:endParaRPr lang="en-US"/>
        </a:p>
      </dgm:t>
    </dgm:pt>
    <dgm:pt modelId="{6ADDE397-440F-4363-8B7F-3C5369F1F686}" type="sibTrans" cxnId="{F1413345-C3F1-4447-B8F4-6F5BAFD9B58E}">
      <dgm:prSet/>
      <dgm:spPr/>
      <dgm:t>
        <a:bodyPr/>
        <a:lstStyle/>
        <a:p>
          <a:endParaRPr lang="en-US"/>
        </a:p>
      </dgm:t>
    </dgm:pt>
    <dgm:pt modelId="{C9C879F4-D6D5-4F85-8E7D-9F7DAFDA7D60}">
      <dgm:prSet phldrT="[Text]"/>
      <dgm:spPr>
        <a:ln w="114300">
          <a:noFill/>
        </a:ln>
      </dgm:spPr>
      <dgm:t>
        <a:bodyPr/>
        <a:lstStyle/>
        <a:p>
          <a:r>
            <a:rPr lang="en-US" dirty="0" err="1"/>
            <a:t>Pres</a:t>
          </a:r>
          <a:r>
            <a:rPr lang="en-US" dirty="0"/>
            <a:t>-Elect</a:t>
          </a:r>
        </a:p>
      </dgm:t>
    </dgm:pt>
    <dgm:pt modelId="{595FCEE9-9105-4197-8E95-1C4A24685052}" type="parTrans" cxnId="{24E8760C-24B1-4A82-8422-03D73B139DA8}">
      <dgm:prSet/>
      <dgm:spPr/>
      <dgm:t>
        <a:bodyPr/>
        <a:lstStyle/>
        <a:p>
          <a:endParaRPr lang="en-US"/>
        </a:p>
      </dgm:t>
    </dgm:pt>
    <dgm:pt modelId="{586DBB85-3CD0-4F3E-B525-2F574231E39E}" type="sibTrans" cxnId="{24E8760C-24B1-4A82-8422-03D73B139DA8}">
      <dgm:prSet/>
      <dgm:spPr/>
      <dgm:t>
        <a:bodyPr/>
        <a:lstStyle/>
        <a:p>
          <a:endParaRPr lang="en-US"/>
        </a:p>
      </dgm:t>
    </dgm:pt>
    <dgm:pt modelId="{55C0D72E-EFAF-45BA-A6B0-89F34F1C1F15}">
      <dgm:prSet phldrT="[Text]"/>
      <dgm:spPr>
        <a:ln w="114300">
          <a:solidFill>
            <a:srgbClr val="FFC000"/>
          </a:solidFill>
        </a:ln>
      </dgm:spPr>
      <dgm:t>
        <a:bodyPr/>
        <a:lstStyle/>
        <a:p>
          <a:r>
            <a:rPr lang="en-US" dirty="0"/>
            <a:t>Secretary</a:t>
          </a:r>
        </a:p>
      </dgm:t>
    </dgm:pt>
    <dgm:pt modelId="{0D261851-2701-4283-B7AA-EB330BC1C270}" type="parTrans" cxnId="{3811329B-4363-48F0-A289-AA4B03F73803}">
      <dgm:prSet/>
      <dgm:spPr/>
      <dgm:t>
        <a:bodyPr/>
        <a:lstStyle/>
        <a:p>
          <a:endParaRPr lang="en-US"/>
        </a:p>
      </dgm:t>
    </dgm:pt>
    <dgm:pt modelId="{5247DE76-2841-404F-B194-AC25C0523E58}" type="sibTrans" cxnId="{3811329B-4363-48F0-A289-AA4B03F73803}">
      <dgm:prSet/>
      <dgm:spPr/>
      <dgm:t>
        <a:bodyPr/>
        <a:lstStyle/>
        <a:p>
          <a:endParaRPr lang="en-US"/>
        </a:p>
      </dgm:t>
    </dgm:pt>
    <dgm:pt modelId="{95666C54-99D5-47A2-9F5E-D4563152016F}">
      <dgm:prSet/>
      <dgm:spPr/>
      <dgm:t>
        <a:bodyPr/>
        <a:lstStyle/>
        <a:p>
          <a:r>
            <a:rPr lang="en-US" dirty="0"/>
            <a:t>Co-</a:t>
          </a:r>
          <a:r>
            <a:rPr lang="en-US" dirty="0" err="1"/>
            <a:t>DoCs</a:t>
          </a:r>
          <a:endParaRPr lang="en-US" dirty="0"/>
        </a:p>
      </dgm:t>
    </dgm:pt>
    <dgm:pt modelId="{1A5EAC6C-BB92-44D9-ACBA-F1E1FCA2BA6E}" type="parTrans" cxnId="{79B6B4E9-0FAE-450C-A0D8-A9655577DD7B}">
      <dgm:prSet/>
      <dgm:spPr/>
      <dgm:t>
        <a:bodyPr/>
        <a:lstStyle/>
        <a:p>
          <a:endParaRPr lang="en-US"/>
        </a:p>
      </dgm:t>
    </dgm:pt>
    <dgm:pt modelId="{0E28E262-7AAE-4DAC-980F-A0FC8B8D16D2}" type="sibTrans" cxnId="{79B6B4E9-0FAE-450C-A0D8-A9655577DD7B}">
      <dgm:prSet/>
      <dgm:spPr/>
      <dgm:t>
        <a:bodyPr/>
        <a:lstStyle/>
        <a:p>
          <a:endParaRPr lang="en-US"/>
        </a:p>
      </dgm:t>
    </dgm:pt>
    <dgm:pt modelId="{0919D15E-CAD7-4265-9107-3C91A84F6C70}">
      <dgm:prSet/>
      <dgm:spPr>
        <a:ln w="114300">
          <a:solidFill>
            <a:srgbClr val="FFC000"/>
          </a:solidFill>
        </a:ln>
      </dgm:spPr>
      <dgm:t>
        <a:bodyPr/>
        <a:lstStyle/>
        <a:p>
          <a:r>
            <a:rPr lang="en-US" b="0" dirty="0"/>
            <a:t>Student Senate Rep</a:t>
          </a:r>
        </a:p>
      </dgm:t>
    </dgm:pt>
    <dgm:pt modelId="{5E83910E-1D47-4914-BDFB-4FA44C537D8E}" type="parTrans" cxnId="{F05C49DE-4B13-4C94-B4B3-31923B61C26A}">
      <dgm:prSet/>
      <dgm:spPr/>
      <dgm:t>
        <a:bodyPr/>
        <a:lstStyle/>
        <a:p>
          <a:endParaRPr lang="en-US"/>
        </a:p>
      </dgm:t>
    </dgm:pt>
    <dgm:pt modelId="{98C53F09-52BE-4B5A-90DC-B5717A75D434}" type="sibTrans" cxnId="{F05C49DE-4B13-4C94-B4B3-31923B61C26A}">
      <dgm:prSet/>
      <dgm:spPr/>
      <dgm:t>
        <a:bodyPr/>
        <a:lstStyle/>
        <a:p>
          <a:endParaRPr lang="en-US"/>
        </a:p>
      </dgm:t>
    </dgm:pt>
    <dgm:pt modelId="{C4129626-BF16-4663-ADC0-44DC61C82C87}">
      <dgm:prSet phldrT="[Text]"/>
      <dgm:spPr>
        <a:ln w="114300">
          <a:noFill/>
        </a:ln>
      </dgm:spPr>
      <dgm:t>
        <a:bodyPr/>
        <a:lstStyle/>
        <a:p>
          <a:r>
            <a:rPr lang="en-US" dirty="0"/>
            <a:t>Treasurer</a:t>
          </a:r>
        </a:p>
      </dgm:t>
    </dgm:pt>
    <dgm:pt modelId="{201379C7-39A3-4DC6-AC51-B82D105E6377}" type="sibTrans" cxnId="{45E8B45F-9838-4CE0-A39E-AEB768F6152F}">
      <dgm:prSet/>
      <dgm:spPr/>
      <dgm:t>
        <a:bodyPr/>
        <a:lstStyle/>
        <a:p>
          <a:endParaRPr lang="en-US"/>
        </a:p>
      </dgm:t>
    </dgm:pt>
    <dgm:pt modelId="{8C1F7BFF-0030-4946-8C40-080E03F6CF42}" type="parTrans" cxnId="{45E8B45F-9838-4CE0-A39E-AEB768F6152F}">
      <dgm:prSet/>
      <dgm:spPr/>
      <dgm:t>
        <a:bodyPr/>
        <a:lstStyle/>
        <a:p>
          <a:endParaRPr lang="en-US"/>
        </a:p>
      </dgm:t>
    </dgm:pt>
    <dgm:pt modelId="{19AD2C21-FB11-4358-B71C-FDBEAAF3B3EB}" type="pres">
      <dgm:prSet presAssocID="{A4BB69B3-23BF-449E-BBCD-EEA0AE4ED6AE}" presName="hierChild1" presStyleCnt="0">
        <dgm:presLayoutVars>
          <dgm:orgChart val="1"/>
          <dgm:chPref val="1"/>
          <dgm:dir/>
          <dgm:animOne val="branch"/>
          <dgm:animLvl val="lvl"/>
          <dgm:resizeHandles/>
        </dgm:presLayoutVars>
      </dgm:prSet>
      <dgm:spPr/>
    </dgm:pt>
    <dgm:pt modelId="{D99FFE22-E7D2-41CC-945E-F5B0D432AC34}" type="pres">
      <dgm:prSet presAssocID="{FB7C48DE-0645-4111-B6C4-0035B5EDA151}" presName="hierRoot1" presStyleCnt="0">
        <dgm:presLayoutVars>
          <dgm:hierBranch val="init"/>
        </dgm:presLayoutVars>
      </dgm:prSet>
      <dgm:spPr/>
    </dgm:pt>
    <dgm:pt modelId="{74E1C3D0-A725-4084-A6E0-EA3D54C74C9A}" type="pres">
      <dgm:prSet presAssocID="{FB7C48DE-0645-4111-B6C4-0035B5EDA151}" presName="rootComposite1" presStyleCnt="0"/>
      <dgm:spPr/>
    </dgm:pt>
    <dgm:pt modelId="{E9EF0D3B-B0E7-4256-8D05-DC5F8EB9964B}" type="pres">
      <dgm:prSet presAssocID="{FB7C48DE-0645-4111-B6C4-0035B5EDA151}" presName="rootText1" presStyleLbl="node0" presStyleIdx="0" presStyleCnt="1">
        <dgm:presLayoutVars>
          <dgm:chPref val="3"/>
        </dgm:presLayoutVars>
      </dgm:prSet>
      <dgm:spPr/>
    </dgm:pt>
    <dgm:pt modelId="{A5488426-4CA3-4445-94FD-BF23194C65DB}" type="pres">
      <dgm:prSet presAssocID="{FB7C48DE-0645-4111-B6C4-0035B5EDA151}" presName="rootConnector1" presStyleLbl="node1" presStyleIdx="0" presStyleCnt="0"/>
      <dgm:spPr/>
    </dgm:pt>
    <dgm:pt modelId="{BB21E2BD-C6D7-4644-ABC4-3BE7EF2B76D9}" type="pres">
      <dgm:prSet presAssocID="{FB7C48DE-0645-4111-B6C4-0035B5EDA151}" presName="hierChild2" presStyleCnt="0"/>
      <dgm:spPr/>
    </dgm:pt>
    <dgm:pt modelId="{8B3BADA2-BC2B-40BF-88EF-3DFB5D4D188C}" type="pres">
      <dgm:prSet presAssocID="{595FCEE9-9105-4197-8E95-1C4A24685052}" presName="Name37" presStyleLbl="parChTrans1D2" presStyleIdx="0" presStyleCnt="5"/>
      <dgm:spPr/>
    </dgm:pt>
    <dgm:pt modelId="{416109DA-E790-4C16-8DFC-3EAECEF35B3E}" type="pres">
      <dgm:prSet presAssocID="{C9C879F4-D6D5-4F85-8E7D-9F7DAFDA7D60}" presName="hierRoot2" presStyleCnt="0">
        <dgm:presLayoutVars>
          <dgm:hierBranch val="init"/>
        </dgm:presLayoutVars>
      </dgm:prSet>
      <dgm:spPr/>
    </dgm:pt>
    <dgm:pt modelId="{F41C94F9-AE61-4416-80DC-5EC35B49985C}" type="pres">
      <dgm:prSet presAssocID="{C9C879F4-D6D5-4F85-8E7D-9F7DAFDA7D60}" presName="rootComposite" presStyleCnt="0"/>
      <dgm:spPr/>
    </dgm:pt>
    <dgm:pt modelId="{1C07E151-1B22-4421-8650-69DCBC8884CB}" type="pres">
      <dgm:prSet presAssocID="{C9C879F4-D6D5-4F85-8E7D-9F7DAFDA7D60}" presName="rootText" presStyleLbl="node2" presStyleIdx="0" presStyleCnt="5">
        <dgm:presLayoutVars>
          <dgm:chPref val="3"/>
        </dgm:presLayoutVars>
      </dgm:prSet>
      <dgm:spPr/>
    </dgm:pt>
    <dgm:pt modelId="{15B82103-87E0-4E5D-8E09-3F056A085EEA}" type="pres">
      <dgm:prSet presAssocID="{C9C879F4-D6D5-4F85-8E7D-9F7DAFDA7D60}" presName="rootConnector" presStyleLbl="node2" presStyleIdx="0" presStyleCnt="5"/>
      <dgm:spPr/>
    </dgm:pt>
    <dgm:pt modelId="{F656FBD5-1C7C-4F55-AE09-74E6C1F26D28}" type="pres">
      <dgm:prSet presAssocID="{C9C879F4-D6D5-4F85-8E7D-9F7DAFDA7D60}" presName="hierChild4" presStyleCnt="0"/>
      <dgm:spPr/>
    </dgm:pt>
    <dgm:pt modelId="{9070AE82-E858-4BD6-9801-A5F92DAE6006}" type="pres">
      <dgm:prSet presAssocID="{C9C879F4-D6D5-4F85-8E7D-9F7DAFDA7D60}" presName="hierChild5" presStyleCnt="0"/>
      <dgm:spPr/>
    </dgm:pt>
    <dgm:pt modelId="{DA6109A7-323F-4F3E-AC3E-6982E7D25359}" type="pres">
      <dgm:prSet presAssocID="{0D261851-2701-4283-B7AA-EB330BC1C270}" presName="Name37" presStyleLbl="parChTrans1D2" presStyleIdx="1" presStyleCnt="5"/>
      <dgm:spPr/>
    </dgm:pt>
    <dgm:pt modelId="{54910368-4721-497B-8744-1FBFF31394D7}" type="pres">
      <dgm:prSet presAssocID="{55C0D72E-EFAF-45BA-A6B0-89F34F1C1F15}" presName="hierRoot2" presStyleCnt="0">
        <dgm:presLayoutVars>
          <dgm:hierBranch val="init"/>
        </dgm:presLayoutVars>
      </dgm:prSet>
      <dgm:spPr/>
    </dgm:pt>
    <dgm:pt modelId="{B1FA2D4E-DB30-4564-A124-4B04A9442A56}" type="pres">
      <dgm:prSet presAssocID="{55C0D72E-EFAF-45BA-A6B0-89F34F1C1F15}" presName="rootComposite" presStyleCnt="0"/>
      <dgm:spPr/>
    </dgm:pt>
    <dgm:pt modelId="{A0D08F08-E346-4506-9612-7B7439E21456}" type="pres">
      <dgm:prSet presAssocID="{55C0D72E-EFAF-45BA-A6B0-89F34F1C1F15}" presName="rootText" presStyleLbl="node2" presStyleIdx="1" presStyleCnt="5">
        <dgm:presLayoutVars>
          <dgm:chPref val="3"/>
        </dgm:presLayoutVars>
      </dgm:prSet>
      <dgm:spPr/>
    </dgm:pt>
    <dgm:pt modelId="{41129FAF-F3AC-4CF7-891D-6345C6ADC1D8}" type="pres">
      <dgm:prSet presAssocID="{55C0D72E-EFAF-45BA-A6B0-89F34F1C1F15}" presName="rootConnector" presStyleLbl="node2" presStyleIdx="1" presStyleCnt="5"/>
      <dgm:spPr/>
    </dgm:pt>
    <dgm:pt modelId="{5E52F570-ACEB-4B52-9216-33E093B6DB13}" type="pres">
      <dgm:prSet presAssocID="{55C0D72E-EFAF-45BA-A6B0-89F34F1C1F15}" presName="hierChild4" presStyleCnt="0"/>
      <dgm:spPr/>
    </dgm:pt>
    <dgm:pt modelId="{5797E834-E036-47AE-9EC2-C870D876A5A0}" type="pres">
      <dgm:prSet presAssocID="{55C0D72E-EFAF-45BA-A6B0-89F34F1C1F15}" presName="hierChild5" presStyleCnt="0"/>
      <dgm:spPr/>
    </dgm:pt>
    <dgm:pt modelId="{64BB6511-43BF-4D7F-8ED6-DE9F8436D62C}" type="pres">
      <dgm:prSet presAssocID="{8C1F7BFF-0030-4946-8C40-080E03F6CF42}" presName="Name37" presStyleLbl="parChTrans1D2" presStyleIdx="2" presStyleCnt="5"/>
      <dgm:spPr/>
    </dgm:pt>
    <dgm:pt modelId="{93CDC55C-6862-4BBA-A363-398EFEDB6041}" type="pres">
      <dgm:prSet presAssocID="{C4129626-BF16-4663-ADC0-44DC61C82C87}" presName="hierRoot2" presStyleCnt="0">
        <dgm:presLayoutVars>
          <dgm:hierBranch val="init"/>
        </dgm:presLayoutVars>
      </dgm:prSet>
      <dgm:spPr/>
    </dgm:pt>
    <dgm:pt modelId="{3F8A01D5-3D92-47F6-B753-428610E24A55}" type="pres">
      <dgm:prSet presAssocID="{C4129626-BF16-4663-ADC0-44DC61C82C87}" presName="rootComposite" presStyleCnt="0"/>
      <dgm:spPr/>
    </dgm:pt>
    <dgm:pt modelId="{74235AAF-A480-4435-A425-DDEB499026FF}" type="pres">
      <dgm:prSet presAssocID="{C4129626-BF16-4663-ADC0-44DC61C82C87}" presName="rootText" presStyleLbl="node2" presStyleIdx="2" presStyleCnt="5">
        <dgm:presLayoutVars>
          <dgm:chPref val="3"/>
        </dgm:presLayoutVars>
      </dgm:prSet>
      <dgm:spPr/>
    </dgm:pt>
    <dgm:pt modelId="{085A79A1-AFA4-4BA0-B07B-873A3CC14FF2}" type="pres">
      <dgm:prSet presAssocID="{C4129626-BF16-4663-ADC0-44DC61C82C87}" presName="rootConnector" presStyleLbl="node2" presStyleIdx="2" presStyleCnt="5"/>
      <dgm:spPr/>
    </dgm:pt>
    <dgm:pt modelId="{4D8A8FD6-18F4-4A01-B14E-250E59FE7D16}" type="pres">
      <dgm:prSet presAssocID="{C4129626-BF16-4663-ADC0-44DC61C82C87}" presName="hierChild4" presStyleCnt="0"/>
      <dgm:spPr/>
    </dgm:pt>
    <dgm:pt modelId="{B4D9FB89-4CE1-42F2-A2A6-8C862FD2D934}" type="pres">
      <dgm:prSet presAssocID="{C4129626-BF16-4663-ADC0-44DC61C82C87}" presName="hierChild5" presStyleCnt="0"/>
      <dgm:spPr/>
    </dgm:pt>
    <dgm:pt modelId="{774A8305-EA34-4BA0-BA77-7B3527E4B0CB}" type="pres">
      <dgm:prSet presAssocID="{1A5EAC6C-BB92-44D9-ACBA-F1E1FCA2BA6E}" presName="Name37" presStyleLbl="parChTrans1D2" presStyleIdx="3" presStyleCnt="5"/>
      <dgm:spPr/>
    </dgm:pt>
    <dgm:pt modelId="{C5412FD7-8561-403C-8869-A66F5BFC11D0}" type="pres">
      <dgm:prSet presAssocID="{95666C54-99D5-47A2-9F5E-D4563152016F}" presName="hierRoot2" presStyleCnt="0">
        <dgm:presLayoutVars>
          <dgm:hierBranch val="init"/>
        </dgm:presLayoutVars>
      </dgm:prSet>
      <dgm:spPr/>
    </dgm:pt>
    <dgm:pt modelId="{4E42B2DA-E1F8-4989-B40F-4F107E0D18D8}" type="pres">
      <dgm:prSet presAssocID="{95666C54-99D5-47A2-9F5E-D4563152016F}" presName="rootComposite" presStyleCnt="0"/>
      <dgm:spPr/>
    </dgm:pt>
    <dgm:pt modelId="{72B7C8D4-C8AD-414D-AEF1-2648A933C0B1}" type="pres">
      <dgm:prSet presAssocID="{95666C54-99D5-47A2-9F5E-D4563152016F}" presName="rootText" presStyleLbl="node2" presStyleIdx="3" presStyleCnt="5">
        <dgm:presLayoutVars>
          <dgm:chPref val="3"/>
        </dgm:presLayoutVars>
      </dgm:prSet>
      <dgm:spPr/>
    </dgm:pt>
    <dgm:pt modelId="{DCA2BA4B-19F9-4B10-934F-EF39AC7D648A}" type="pres">
      <dgm:prSet presAssocID="{95666C54-99D5-47A2-9F5E-D4563152016F}" presName="rootConnector" presStyleLbl="node2" presStyleIdx="3" presStyleCnt="5"/>
      <dgm:spPr/>
    </dgm:pt>
    <dgm:pt modelId="{30C32D1D-110F-4FE7-8F6E-3C4A2337DDA9}" type="pres">
      <dgm:prSet presAssocID="{95666C54-99D5-47A2-9F5E-D4563152016F}" presName="hierChild4" presStyleCnt="0"/>
      <dgm:spPr/>
    </dgm:pt>
    <dgm:pt modelId="{FCFE24F5-7A35-48E7-8CD5-C02AABAEBD89}" type="pres">
      <dgm:prSet presAssocID="{95666C54-99D5-47A2-9F5E-D4563152016F}" presName="hierChild5" presStyleCnt="0"/>
      <dgm:spPr/>
    </dgm:pt>
    <dgm:pt modelId="{BCFED121-3685-4492-A7D8-AE67243656E1}" type="pres">
      <dgm:prSet presAssocID="{5E83910E-1D47-4914-BDFB-4FA44C537D8E}" presName="Name37" presStyleLbl="parChTrans1D2" presStyleIdx="4" presStyleCnt="5"/>
      <dgm:spPr/>
    </dgm:pt>
    <dgm:pt modelId="{F550639E-FDF4-4C08-B497-9713D497DD84}" type="pres">
      <dgm:prSet presAssocID="{0919D15E-CAD7-4265-9107-3C91A84F6C70}" presName="hierRoot2" presStyleCnt="0">
        <dgm:presLayoutVars>
          <dgm:hierBranch val="init"/>
        </dgm:presLayoutVars>
      </dgm:prSet>
      <dgm:spPr/>
    </dgm:pt>
    <dgm:pt modelId="{E3F5BC10-2979-4FC3-91D1-3816BBE36DA0}" type="pres">
      <dgm:prSet presAssocID="{0919D15E-CAD7-4265-9107-3C91A84F6C70}" presName="rootComposite" presStyleCnt="0"/>
      <dgm:spPr/>
    </dgm:pt>
    <dgm:pt modelId="{FD76C940-C946-4EA7-9029-42E560BA3A9A}" type="pres">
      <dgm:prSet presAssocID="{0919D15E-CAD7-4265-9107-3C91A84F6C70}" presName="rootText" presStyleLbl="node2" presStyleIdx="4" presStyleCnt="5">
        <dgm:presLayoutVars>
          <dgm:chPref val="3"/>
        </dgm:presLayoutVars>
      </dgm:prSet>
      <dgm:spPr/>
    </dgm:pt>
    <dgm:pt modelId="{F46BF960-7A1A-4844-B5F8-D3B85B7F3896}" type="pres">
      <dgm:prSet presAssocID="{0919D15E-CAD7-4265-9107-3C91A84F6C70}" presName="rootConnector" presStyleLbl="node2" presStyleIdx="4" presStyleCnt="5"/>
      <dgm:spPr/>
    </dgm:pt>
    <dgm:pt modelId="{56A9A1FD-42AC-456B-9B32-C8E5AF82FAD6}" type="pres">
      <dgm:prSet presAssocID="{0919D15E-CAD7-4265-9107-3C91A84F6C70}" presName="hierChild4" presStyleCnt="0"/>
      <dgm:spPr/>
    </dgm:pt>
    <dgm:pt modelId="{E54F82E5-68E4-48EC-8453-A3AA1FDEA5B5}" type="pres">
      <dgm:prSet presAssocID="{0919D15E-CAD7-4265-9107-3C91A84F6C70}" presName="hierChild5" presStyleCnt="0"/>
      <dgm:spPr/>
    </dgm:pt>
    <dgm:pt modelId="{9C94EA6E-E8ED-427A-86D0-011A959A758B}" type="pres">
      <dgm:prSet presAssocID="{FB7C48DE-0645-4111-B6C4-0035B5EDA151}" presName="hierChild3" presStyleCnt="0"/>
      <dgm:spPr/>
    </dgm:pt>
  </dgm:ptLst>
  <dgm:cxnLst>
    <dgm:cxn modelId="{2DE31F05-6BE9-2D42-A6FF-888F68317A8D}" type="presOf" srcId="{FB7C48DE-0645-4111-B6C4-0035B5EDA151}" destId="{A5488426-4CA3-4445-94FD-BF23194C65DB}" srcOrd="1" destOrd="0" presId="urn:microsoft.com/office/officeart/2005/8/layout/orgChart1"/>
    <dgm:cxn modelId="{95DC6306-A6D0-5D43-AADC-339DD9525FFF}" type="presOf" srcId="{5E83910E-1D47-4914-BDFB-4FA44C537D8E}" destId="{BCFED121-3685-4492-A7D8-AE67243656E1}" srcOrd="0" destOrd="0" presId="urn:microsoft.com/office/officeart/2005/8/layout/orgChart1"/>
    <dgm:cxn modelId="{24E8760C-24B1-4A82-8422-03D73B139DA8}" srcId="{FB7C48DE-0645-4111-B6C4-0035B5EDA151}" destId="{C9C879F4-D6D5-4F85-8E7D-9F7DAFDA7D60}" srcOrd="0" destOrd="0" parTransId="{595FCEE9-9105-4197-8E95-1C4A24685052}" sibTransId="{586DBB85-3CD0-4F3E-B525-2F574231E39E}"/>
    <dgm:cxn modelId="{D079751F-F6AE-224B-8BD0-E9B6B3EB3432}" type="presOf" srcId="{0919D15E-CAD7-4265-9107-3C91A84F6C70}" destId="{F46BF960-7A1A-4844-B5F8-D3B85B7F3896}" srcOrd="1" destOrd="0" presId="urn:microsoft.com/office/officeart/2005/8/layout/orgChart1"/>
    <dgm:cxn modelId="{6CABCF22-5C6C-FB4F-9EE6-170011D548E6}" type="presOf" srcId="{C9C879F4-D6D5-4F85-8E7D-9F7DAFDA7D60}" destId="{1C07E151-1B22-4421-8650-69DCBC8884CB}" srcOrd="0" destOrd="0" presId="urn:microsoft.com/office/officeart/2005/8/layout/orgChart1"/>
    <dgm:cxn modelId="{9373B83E-AA5A-E248-839E-BD7FAC8A641E}" type="presOf" srcId="{0D261851-2701-4283-B7AA-EB330BC1C270}" destId="{DA6109A7-323F-4F3E-AC3E-6982E7D25359}" srcOrd="0" destOrd="0" presId="urn:microsoft.com/office/officeart/2005/8/layout/orgChart1"/>
    <dgm:cxn modelId="{A216A940-4D8A-F641-ACC8-983DC3605D52}" type="presOf" srcId="{55C0D72E-EFAF-45BA-A6B0-89F34F1C1F15}" destId="{A0D08F08-E346-4506-9612-7B7439E21456}" srcOrd="0" destOrd="0" presId="urn:microsoft.com/office/officeart/2005/8/layout/orgChart1"/>
    <dgm:cxn modelId="{45E8B45F-9838-4CE0-A39E-AEB768F6152F}" srcId="{FB7C48DE-0645-4111-B6C4-0035B5EDA151}" destId="{C4129626-BF16-4663-ADC0-44DC61C82C87}" srcOrd="2" destOrd="0" parTransId="{8C1F7BFF-0030-4946-8C40-080E03F6CF42}" sibTransId="{201379C7-39A3-4DC6-AC51-B82D105E6377}"/>
    <dgm:cxn modelId="{F1413345-C3F1-4447-B8F4-6F5BAFD9B58E}" srcId="{A4BB69B3-23BF-449E-BBCD-EEA0AE4ED6AE}" destId="{FB7C48DE-0645-4111-B6C4-0035B5EDA151}" srcOrd="0" destOrd="0" parTransId="{BB99C8DE-F5D2-48E8-9440-F23D4BDCB493}" sibTransId="{6ADDE397-440F-4363-8B7F-3C5369F1F686}"/>
    <dgm:cxn modelId="{C55A9D68-9883-B246-8C5D-611A8A438E0F}" type="presOf" srcId="{C9C879F4-D6D5-4F85-8E7D-9F7DAFDA7D60}" destId="{15B82103-87E0-4E5D-8E09-3F056A085EEA}" srcOrd="1" destOrd="0" presId="urn:microsoft.com/office/officeart/2005/8/layout/orgChart1"/>
    <dgm:cxn modelId="{9A868949-C2EB-4F47-83B8-B9248D828D4D}" type="presOf" srcId="{1A5EAC6C-BB92-44D9-ACBA-F1E1FCA2BA6E}" destId="{774A8305-EA34-4BA0-BA77-7B3527E4B0CB}" srcOrd="0" destOrd="0" presId="urn:microsoft.com/office/officeart/2005/8/layout/orgChart1"/>
    <dgm:cxn modelId="{CD3ADF81-C692-4444-8A42-8B9E7799B094}" type="presOf" srcId="{8C1F7BFF-0030-4946-8C40-080E03F6CF42}" destId="{64BB6511-43BF-4D7F-8ED6-DE9F8436D62C}" srcOrd="0" destOrd="0" presId="urn:microsoft.com/office/officeart/2005/8/layout/orgChart1"/>
    <dgm:cxn modelId="{59E92E92-6783-8F46-9253-2BF2A381D6AE}" type="presOf" srcId="{0919D15E-CAD7-4265-9107-3C91A84F6C70}" destId="{FD76C940-C946-4EA7-9029-42E560BA3A9A}" srcOrd="0" destOrd="0" presId="urn:microsoft.com/office/officeart/2005/8/layout/orgChart1"/>
    <dgm:cxn modelId="{3811329B-4363-48F0-A289-AA4B03F73803}" srcId="{FB7C48DE-0645-4111-B6C4-0035B5EDA151}" destId="{55C0D72E-EFAF-45BA-A6B0-89F34F1C1F15}" srcOrd="1" destOrd="0" parTransId="{0D261851-2701-4283-B7AA-EB330BC1C270}" sibTransId="{5247DE76-2841-404F-B194-AC25C0523E58}"/>
    <dgm:cxn modelId="{58F196A5-3C3F-B949-B7D2-859CD9144EB0}" type="presOf" srcId="{A4BB69B3-23BF-449E-BBCD-EEA0AE4ED6AE}" destId="{19AD2C21-FB11-4358-B71C-FDBEAAF3B3EB}" srcOrd="0" destOrd="0" presId="urn:microsoft.com/office/officeart/2005/8/layout/orgChart1"/>
    <dgm:cxn modelId="{BB2436B2-FC2D-6E42-80AF-519E7ED5C59B}" type="presOf" srcId="{595FCEE9-9105-4197-8E95-1C4A24685052}" destId="{8B3BADA2-BC2B-40BF-88EF-3DFB5D4D188C}" srcOrd="0" destOrd="0" presId="urn:microsoft.com/office/officeart/2005/8/layout/orgChart1"/>
    <dgm:cxn modelId="{A349F1C5-C594-C34A-919C-BFA9B02AF126}" type="presOf" srcId="{95666C54-99D5-47A2-9F5E-D4563152016F}" destId="{72B7C8D4-C8AD-414D-AEF1-2648A933C0B1}" srcOrd="0" destOrd="0" presId="urn:microsoft.com/office/officeart/2005/8/layout/orgChart1"/>
    <dgm:cxn modelId="{61610ACB-D1A6-CF40-933B-7005C88E4BF8}" type="presOf" srcId="{95666C54-99D5-47A2-9F5E-D4563152016F}" destId="{DCA2BA4B-19F9-4B10-934F-EF39AC7D648A}" srcOrd="1" destOrd="0" presId="urn:microsoft.com/office/officeart/2005/8/layout/orgChart1"/>
    <dgm:cxn modelId="{C45F37DD-12C0-9E4F-8838-069D2F59073E}" type="presOf" srcId="{FB7C48DE-0645-4111-B6C4-0035B5EDA151}" destId="{E9EF0D3B-B0E7-4256-8D05-DC5F8EB9964B}" srcOrd="0" destOrd="0" presId="urn:microsoft.com/office/officeart/2005/8/layout/orgChart1"/>
    <dgm:cxn modelId="{AD543EDE-B5E8-BD4C-AA1A-F9649BFB0FFB}" type="presOf" srcId="{C4129626-BF16-4663-ADC0-44DC61C82C87}" destId="{74235AAF-A480-4435-A425-DDEB499026FF}" srcOrd="0" destOrd="0" presId="urn:microsoft.com/office/officeart/2005/8/layout/orgChart1"/>
    <dgm:cxn modelId="{F05C49DE-4B13-4C94-B4B3-31923B61C26A}" srcId="{FB7C48DE-0645-4111-B6C4-0035B5EDA151}" destId="{0919D15E-CAD7-4265-9107-3C91A84F6C70}" srcOrd="4" destOrd="0" parTransId="{5E83910E-1D47-4914-BDFB-4FA44C537D8E}" sibTransId="{98C53F09-52BE-4B5A-90DC-B5717A75D434}"/>
    <dgm:cxn modelId="{79B6B4E9-0FAE-450C-A0D8-A9655577DD7B}" srcId="{FB7C48DE-0645-4111-B6C4-0035B5EDA151}" destId="{95666C54-99D5-47A2-9F5E-D4563152016F}" srcOrd="3" destOrd="0" parTransId="{1A5EAC6C-BB92-44D9-ACBA-F1E1FCA2BA6E}" sibTransId="{0E28E262-7AAE-4DAC-980F-A0FC8B8D16D2}"/>
    <dgm:cxn modelId="{D15ECDF7-1C0F-BA41-9324-D8ED4EE1A4D1}" type="presOf" srcId="{C4129626-BF16-4663-ADC0-44DC61C82C87}" destId="{085A79A1-AFA4-4BA0-B07B-873A3CC14FF2}" srcOrd="1" destOrd="0" presId="urn:microsoft.com/office/officeart/2005/8/layout/orgChart1"/>
    <dgm:cxn modelId="{5960A2FD-6980-FF4F-BD1C-16E85C03F77A}" type="presOf" srcId="{55C0D72E-EFAF-45BA-A6B0-89F34F1C1F15}" destId="{41129FAF-F3AC-4CF7-891D-6345C6ADC1D8}" srcOrd="1" destOrd="0" presId="urn:microsoft.com/office/officeart/2005/8/layout/orgChart1"/>
    <dgm:cxn modelId="{A46CC0AC-18E9-0948-907A-F3E12F42D40A}" type="presParOf" srcId="{19AD2C21-FB11-4358-B71C-FDBEAAF3B3EB}" destId="{D99FFE22-E7D2-41CC-945E-F5B0D432AC34}" srcOrd="0" destOrd="0" presId="urn:microsoft.com/office/officeart/2005/8/layout/orgChart1"/>
    <dgm:cxn modelId="{43D2E772-45A5-564E-BC20-5633D3C457C3}" type="presParOf" srcId="{D99FFE22-E7D2-41CC-945E-F5B0D432AC34}" destId="{74E1C3D0-A725-4084-A6E0-EA3D54C74C9A}" srcOrd="0" destOrd="0" presId="urn:microsoft.com/office/officeart/2005/8/layout/orgChart1"/>
    <dgm:cxn modelId="{7F8174D4-8B96-7042-8670-F3104F4190D5}" type="presParOf" srcId="{74E1C3D0-A725-4084-A6E0-EA3D54C74C9A}" destId="{E9EF0D3B-B0E7-4256-8D05-DC5F8EB9964B}" srcOrd="0" destOrd="0" presId="urn:microsoft.com/office/officeart/2005/8/layout/orgChart1"/>
    <dgm:cxn modelId="{01356090-DFA9-154E-85DA-6319AB8F841B}" type="presParOf" srcId="{74E1C3D0-A725-4084-A6E0-EA3D54C74C9A}" destId="{A5488426-4CA3-4445-94FD-BF23194C65DB}" srcOrd="1" destOrd="0" presId="urn:microsoft.com/office/officeart/2005/8/layout/orgChart1"/>
    <dgm:cxn modelId="{19596C0E-0EEC-1C4D-BBF8-9270F4920E06}" type="presParOf" srcId="{D99FFE22-E7D2-41CC-945E-F5B0D432AC34}" destId="{BB21E2BD-C6D7-4644-ABC4-3BE7EF2B76D9}" srcOrd="1" destOrd="0" presId="urn:microsoft.com/office/officeart/2005/8/layout/orgChart1"/>
    <dgm:cxn modelId="{91087D06-1561-864F-A61E-1327C6DDF3DD}" type="presParOf" srcId="{BB21E2BD-C6D7-4644-ABC4-3BE7EF2B76D9}" destId="{8B3BADA2-BC2B-40BF-88EF-3DFB5D4D188C}" srcOrd="0" destOrd="0" presId="urn:microsoft.com/office/officeart/2005/8/layout/orgChart1"/>
    <dgm:cxn modelId="{E9878D98-30EC-4B41-8693-A95BEB69B0ED}" type="presParOf" srcId="{BB21E2BD-C6D7-4644-ABC4-3BE7EF2B76D9}" destId="{416109DA-E790-4C16-8DFC-3EAECEF35B3E}" srcOrd="1" destOrd="0" presId="urn:microsoft.com/office/officeart/2005/8/layout/orgChart1"/>
    <dgm:cxn modelId="{5ADC1BFB-947B-9B41-972E-49774CFFA784}" type="presParOf" srcId="{416109DA-E790-4C16-8DFC-3EAECEF35B3E}" destId="{F41C94F9-AE61-4416-80DC-5EC35B49985C}" srcOrd="0" destOrd="0" presId="urn:microsoft.com/office/officeart/2005/8/layout/orgChart1"/>
    <dgm:cxn modelId="{9C144F22-7F1D-FE40-A0B7-2800CA5E453F}" type="presParOf" srcId="{F41C94F9-AE61-4416-80DC-5EC35B49985C}" destId="{1C07E151-1B22-4421-8650-69DCBC8884CB}" srcOrd="0" destOrd="0" presId="urn:microsoft.com/office/officeart/2005/8/layout/orgChart1"/>
    <dgm:cxn modelId="{DA91C81C-825B-B145-B3F7-ED27C6BA5EDC}" type="presParOf" srcId="{F41C94F9-AE61-4416-80DC-5EC35B49985C}" destId="{15B82103-87E0-4E5D-8E09-3F056A085EEA}" srcOrd="1" destOrd="0" presId="urn:microsoft.com/office/officeart/2005/8/layout/orgChart1"/>
    <dgm:cxn modelId="{1CBFFEAF-B058-FB44-AFBB-F0626EA0BF7D}" type="presParOf" srcId="{416109DA-E790-4C16-8DFC-3EAECEF35B3E}" destId="{F656FBD5-1C7C-4F55-AE09-74E6C1F26D28}" srcOrd="1" destOrd="0" presId="urn:microsoft.com/office/officeart/2005/8/layout/orgChart1"/>
    <dgm:cxn modelId="{8DEE5D7A-54B1-F94E-82DE-7F172BB707E7}" type="presParOf" srcId="{416109DA-E790-4C16-8DFC-3EAECEF35B3E}" destId="{9070AE82-E858-4BD6-9801-A5F92DAE6006}" srcOrd="2" destOrd="0" presId="urn:microsoft.com/office/officeart/2005/8/layout/orgChart1"/>
    <dgm:cxn modelId="{88592517-3DF5-8B49-9A47-BEDCD9B2E9C1}" type="presParOf" srcId="{BB21E2BD-C6D7-4644-ABC4-3BE7EF2B76D9}" destId="{DA6109A7-323F-4F3E-AC3E-6982E7D25359}" srcOrd="2" destOrd="0" presId="urn:microsoft.com/office/officeart/2005/8/layout/orgChart1"/>
    <dgm:cxn modelId="{294CC5C1-CEBD-6A42-8FE6-47CDEDB8DE1D}" type="presParOf" srcId="{BB21E2BD-C6D7-4644-ABC4-3BE7EF2B76D9}" destId="{54910368-4721-497B-8744-1FBFF31394D7}" srcOrd="3" destOrd="0" presId="urn:microsoft.com/office/officeart/2005/8/layout/orgChart1"/>
    <dgm:cxn modelId="{92DE7A42-81CC-C848-A1EA-EF483395740C}" type="presParOf" srcId="{54910368-4721-497B-8744-1FBFF31394D7}" destId="{B1FA2D4E-DB30-4564-A124-4B04A9442A56}" srcOrd="0" destOrd="0" presId="urn:microsoft.com/office/officeart/2005/8/layout/orgChart1"/>
    <dgm:cxn modelId="{569A0D3C-EEFB-9348-93E6-983EDBFBD5C2}" type="presParOf" srcId="{B1FA2D4E-DB30-4564-A124-4B04A9442A56}" destId="{A0D08F08-E346-4506-9612-7B7439E21456}" srcOrd="0" destOrd="0" presId="urn:microsoft.com/office/officeart/2005/8/layout/orgChart1"/>
    <dgm:cxn modelId="{22FFFDC6-B764-5245-AE88-C1938A5EA26D}" type="presParOf" srcId="{B1FA2D4E-DB30-4564-A124-4B04A9442A56}" destId="{41129FAF-F3AC-4CF7-891D-6345C6ADC1D8}" srcOrd="1" destOrd="0" presId="urn:microsoft.com/office/officeart/2005/8/layout/orgChart1"/>
    <dgm:cxn modelId="{6B466D14-6016-A748-97FB-F42611EBE1D0}" type="presParOf" srcId="{54910368-4721-497B-8744-1FBFF31394D7}" destId="{5E52F570-ACEB-4B52-9216-33E093B6DB13}" srcOrd="1" destOrd="0" presId="urn:microsoft.com/office/officeart/2005/8/layout/orgChart1"/>
    <dgm:cxn modelId="{7FB6C6EC-A9AA-3D46-B875-E8ED96C9ABAF}" type="presParOf" srcId="{54910368-4721-497B-8744-1FBFF31394D7}" destId="{5797E834-E036-47AE-9EC2-C870D876A5A0}" srcOrd="2" destOrd="0" presId="urn:microsoft.com/office/officeart/2005/8/layout/orgChart1"/>
    <dgm:cxn modelId="{189779FB-4A7D-B645-888A-5EE072968622}" type="presParOf" srcId="{BB21E2BD-C6D7-4644-ABC4-3BE7EF2B76D9}" destId="{64BB6511-43BF-4D7F-8ED6-DE9F8436D62C}" srcOrd="4" destOrd="0" presId="urn:microsoft.com/office/officeart/2005/8/layout/orgChart1"/>
    <dgm:cxn modelId="{6B4A225E-D7EB-6745-B587-4A0C09BCB18E}" type="presParOf" srcId="{BB21E2BD-C6D7-4644-ABC4-3BE7EF2B76D9}" destId="{93CDC55C-6862-4BBA-A363-398EFEDB6041}" srcOrd="5" destOrd="0" presId="urn:microsoft.com/office/officeart/2005/8/layout/orgChart1"/>
    <dgm:cxn modelId="{691DA73B-905D-CA4E-B16B-999AF1A0FC2B}" type="presParOf" srcId="{93CDC55C-6862-4BBA-A363-398EFEDB6041}" destId="{3F8A01D5-3D92-47F6-B753-428610E24A55}" srcOrd="0" destOrd="0" presId="urn:microsoft.com/office/officeart/2005/8/layout/orgChart1"/>
    <dgm:cxn modelId="{FA8F5633-81A3-2842-9F87-689226924FFA}" type="presParOf" srcId="{3F8A01D5-3D92-47F6-B753-428610E24A55}" destId="{74235AAF-A480-4435-A425-DDEB499026FF}" srcOrd="0" destOrd="0" presId="urn:microsoft.com/office/officeart/2005/8/layout/orgChart1"/>
    <dgm:cxn modelId="{E63C7F96-6361-704A-80EC-74E71A72B21D}" type="presParOf" srcId="{3F8A01D5-3D92-47F6-B753-428610E24A55}" destId="{085A79A1-AFA4-4BA0-B07B-873A3CC14FF2}" srcOrd="1" destOrd="0" presId="urn:microsoft.com/office/officeart/2005/8/layout/orgChart1"/>
    <dgm:cxn modelId="{797A94F4-1D1A-8F4F-AD03-571D8AF8A284}" type="presParOf" srcId="{93CDC55C-6862-4BBA-A363-398EFEDB6041}" destId="{4D8A8FD6-18F4-4A01-B14E-250E59FE7D16}" srcOrd="1" destOrd="0" presId="urn:microsoft.com/office/officeart/2005/8/layout/orgChart1"/>
    <dgm:cxn modelId="{195D2D9B-A1CC-E94A-825B-0ACD168A4BA6}" type="presParOf" srcId="{93CDC55C-6862-4BBA-A363-398EFEDB6041}" destId="{B4D9FB89-4CE1-42F2-A2A6-8C862FD2D934}" srcOrd="2" destOrd="0" presId="urn:microsoft.com/office/officeart/2005/8/layout/orgChart1"/>
    <dgm:cxn modelId="{DF7C0EEE-E6D9-7E4E-BC7E-25F9D8831164}" type="presParOf" srcId="{BB21E2BD-C6D7-4644-ABC4-3BE7EF2B76D9}" destId="{774A8305-EA34-4BA0-BA77-7B3527E4B0CB}" srcOrd="6" destOrd="0" presId="urn:microsoft.com/office/officeart/2005/8/layout/orgChart1"/>
    <dgm:cxn modelId="{6DEC467B-272E-0A45-AA49-D0CBC40F3E43}" type="presParOf" srcId="{BB21E2BD-C6D7-4644-ABC4-3BE7EF2B76D9}" destId="{C5412FD7-8561-403C-8869-A66F5BFC11D0}" srcOrd="7" destOrd="0" presId="urn:microsoft.com/office/officeart/2005/8/layout/orgChart1"/>
    <dgm:cxn modelId="{44BD1C8C-BD8E-C344-99E1-0E60B1E3C04C}" type="presParOf" srcId="{C5412FD7-8561-403C-8869-A66F5BFC11D0}" destId="{4E42B2DA-E1F8-4989-B40F-4F107E0D18D8}" srcOrd="0" destOrd="0" presId="urn:microsoft.com/office/officeart/2005/8/layout/orgChart1"/>
    <dgm:cxn modelId="{E5DA29B6-EC75-0A40-9860-71576A8ADF43}" type="presParOf" srcId="{4E42B2DA-E1F8-4989-B40F-4F107E0D18D8}" destId="{72B7C8D4-C8AD-414D-AEF1-2648A933C0B1}" srcOrd="0" destOrd="0" presId="urn:microsoft.com/office/officeart/2005/8/layout/orgChart1"/>
    <dgm:cxn modelId="{D42558F7-8C85-7046-8DF7-87FE0E9973FC}" type="presParOf" srcId="{4E42B2DA-E1F8-4989-B40F-4F107E0D18D8}" destId="{DCA2BA4B-19F9-4B10-934F-EF39AC7D648A}" srcOrd="1" destOrd="0" presId="urn:microsoft.com/office/officeart/2005/8/layout/orgChart1"/>
    <dgm:cxn modelId="{552C1D14-F1D7-844A-830C-82A815FDEF15}" type="presParOf" srcId="{C5412FD7-8561-403C-8869-A66F5BFC11D0}" destId="{30C32D1D-110F-4FE7-8F6E-3C4A2337DDA9}" srcOrd="1" destOrd="0" presId="urn:microsoft.com/office/officeart/2005/8/layout/orgChart1"/>
    <dgm:cxn modelId="{905934A5-F953-5E4D-87F7-B564CC19B35D}" type="presParOf" srcId="{C5412FD7-8561-403C-8869-A66F5BFC11D0}" destId="{FCFE24F5-7A35-48E7-8CD5-C02AABAEBD89}" srcOrd="2" destOrd="0" presId="urn:microsoft.com/office/officeart/2005/8/layout/orgChart1"/>
    <dgm:cxn modelId="{C4E862F2-805E-8646-A7D8-A9C82C2117DB}" type="presParOf" srcId="{BB21E2BD-C6D7-4644-ABC4-3BE7EF2B76D9}" destId="{BCFED121-3685-4492-A7D8-AE67243656E1}" srcOrd="8" destOrd="0" presId="urn:microsoft.com/office/officeart/2005/8/layout/orgChart1"/>
    <dgm:cxn modelId="{58C831CF-5306-9F42-B895-8E84EEDEA04E}" type="presParOf" srcId="{BB21E2BD-C6D7-4644-ABC4-3BE7EF2B76D9}" destId="{F550639E-FDF4-4C08-B497-9713D497DD84}" srcOrd="9" destOrd="0" presId="urn:microsoft.com/office/officeart/2005/8/layout/orgChart1"/>
    <dgm:cxn modelId="{4AD55270-AFD2-C74F-BFF6-62251FDC9F18}" type="presParOf" srcId="{F550639E-FDF4-4C08-B497-9713D497DD84}" destId="{E3F5BC10-2979-4FC3-91D1-3816BBE36DA0}" srcOrd="0" destOrd="0" presId="urn:microsoft.com/office/officeart/2005/8/layout/orgChart1"/>
    <dgm:cxn modelId="{931BC4CF-7BE7-5546-9FD8-EC6A3E3333E5}" type="presParOf" srcId="{E3F5BC10-2979-4FC3-91D1-3816BBE36DA0}" destId="{FD76C940-C946-4EA7-9029-42E560BA3A9A}" srcOrd="0" destOrd="0" presId="urn:microsoft.com/office/officeart/2005/8/layout/orgChart1"/>
    <dgm:cxn modelId="{8263E132-BF4B-1441-AB4F-CB9DAA5DBFC3}" type="presParOf" srcId="{E3F5BC10-2979-4FC3-91D1-3816BBE36DA0}" destId="{F46BF960-7A1A-4844-B5F8-D3B85B7F3896}" srcOrd="1" destOrd="0" presId="urn:microsoft.com/office/officeart/2005/8/layout/orgChart1"/>
    <dgm:cxn modelId="{F91DEF26-B128-314D-B923-A404B91D592E}" type="presParOf" srcId="{F550639E-FDF4-4C08-B497-9713D497DD84}" destId="{56A9A1FD-42AC-456B-9B32-C8E5AF82FAD6}" srcOrd="1" destOrd="0" presId="urn:microsoft.com/office/officeart/2005/8/layout/orgChart1"/>
    <dgm:cxn modelId="{159AC5E6-5304-1347-B14E-81E2A93550A6}" type="presParOf" srcId="{F550639E-FDF4-4C08-B497-9713D497DD84}" destId="{E54F82E5-68E4-48EC-8453-A3AA1FDEA5B5}" srcOrd="2" destOrd="0" presId="urn:microsoft.com/office/officeart/2005/8/layout/orgChart1"/>
    <dgm:cxn modelId="{F3598F7F-8036-614B-9D6C-D5917B042243}" type="presParOf" srcId="{D99FFE22-E7D2-41CC-945E-F5B0D432AC34}" destId="{9C94EA6E-E8ED-427A-86D0-011A959A75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ED121-3685-4492-A7D8-AE67243656E1}">
      <dsp:nvSpPr>
        <dsp:cNvPr id="0" name=""/>
        <dsp:cNvSpPr/>
      </dsp:nvSpPr>
      <dsp:spPr>
        <a:xfrm>
          <a:off x="4114800" y="2115043"/>
          <a:ext cx="3409628" cy="295876"/>
        </a:xfrm>
        <a:custGeom>
          <a:avLst/>
          <a:gdLst/>
          <a:ahLst/>
          <a:cxnLst/>
          <a:rect l="0" t="0" r="0" b="0"/>
          <a:pathLst>
            <a:path>
              <a:moveTo>
                <a:pt x="0" y="0"/>
              </a:moveTo>
              <a:lnTo>
                <a:pt x="0" y="147938"/>
              </a:lnTo>
              <a:lnTo>
                <a:pt x="3409628" y="147938"/>
              </a:lnTo>
              <a:lnTo>
                <a:pt x="3409628"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A8305-EA34-4BA0-BA77-7B3527E4B0CB}">
      <dsp:nvSpPr>
        <dsp:cNvPr id="0" name=""/>
        <dsp:cNvSpPr/>
      </dsp:nvSpPr>
      <dsp:spPr>
        <a:xfrm>
          <a:off x="4114800" y="2115043"/>
          <a:ext cx="1704814" cy="295876"/>
        </a:xfrm>
        <a:custGeom>
          <a:avLst/>
          <a:gdLst/>
          <a:ahLst/>
          <a:cxnLst/>
          <a:rect l="0" t="0" r="0" b="0"/>
          <a:pathLst>
            <a:path>
              <a:moveTo>
                <a:pt x="0" y="0"/>
              </a:moveTo>
              <a:lnTo>
                <a:pt x="0" y="147938"/>
              </a:lnTo>
              <a:lnTo>
                <a:pt x="1704814" y="147938"/>
              </a:lnTo>
              <a:lnTo>
                <a:pt x="1704814"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B6511-43BF-4D7F-8ED6-DE9F8436D62C}">
      <dsp:nvSpPr>
        <dsp:cNvPr id="0" name=""/>
        <dsp:cNvSpPr/>
      </dsp:nvSpPr>
      <dsp:spPr>
        <a:xfrm>
          <a:off x="4069080" y="2115043"/>
          <a:ext cx="91440" cy="295876"/>
        </a:xfrm>
        <a:custGeom>
          <a:avLst/>
          <a:gdLst/>
          <a:ahLst/>
          <a:cxnLst/>
          <a:rect l="0" t="0" r="0" b="0"/>
          <a:pathLst>
            <a:path>
              <a:moveTo>
                <a:pt x="45720" y="0"/>
              </a:moveTo>
              <a:lnTo>
                <a:pt x="4572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09A7-323F-4F3E-AC3E-6982E7D25359}">
      <dsp:nvSpPr>
        <dsp:cNvPr id="0" name=""/>
        <dsp:cNvSpPr/>
      </dsp:nvSpPr>
      <dsp:spPr>
        <a:xfrm>
          <a:off x="2409985" y="2115043"/>
          <a:ext cx="1704814" cy="295876"/>
        </a:xfrm>
        <a:custGeom>
          <a:avLst/>
          <a:gdLst/>
          <a:ahLst/>
          <a:cxnLst/>
          <a:rect l="0" t="0" r="0" b="0"/>
          <a:pathLst>
            <a:path>
              <a:moveTo>
                <a:pt x="1704814" y="0"/>
              </a:moveTo>
              <a:lnTo>
                <a:pt x="1704814"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BADA2-BC2B-40BF-88EF-3DFB5D4D188C}">
      <dsp:nvSpPr>
        <dsp:cNvPr id="0" name=""/>
        <dsp:cNvSpPr/>
      </dsp:nvSpPr>
      <dsp:spPr>
        <a:xfrm>
          <a:off x="705171" y="2115043"/>
          <a:ext cx="3409628" cy="295876"/>
        </a:xfrm>
        <a:custGeom>
          <a:avLst/>
          <a:gdLst/>
          <a:ahLst/>
          <a:cxnLst/>
          <a:rect l="0" t="0" r="0" b="0"/>
          <a:pathLst>
            <a:path>
              <a:moveTo>
                <a:pt x="3409628" y="0"/>
              </a:moveTo>
              <a:lnTo>
                <a:pt x="3409628" y="147938"/>
              </a:lnTo>
              <a:lnTo>
                <a:pt x="0" y="147938"/>
              </a:lnTo>
              <a:lnTo>
                <a:pt x="0" y="295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F0D3B-B0E7-4256-8D05-DC5F8EB9964B}">
      <dsp:nvSpPr>
        <dsp:cNvPr id="0" name=""/>
        <dsp:cNvSpPr/>
      </dsp:nvSpPr>
      <dsp:spPr>
        <a:xfrm>
          <a:off x="3410331" y="1410574"/>
          <a:ext cx="1408937" cy="70446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Exec Council</a:t>
          </a:r>
        </a:p>
        <a:p>
          <a:pPr marL="0" lvl="0" indent="0" algn="ctr" defTabSz="889000">
            <a:lnSpc>
              <a:spcPct val="90000"/>
            </a:lnSpc>
            <a:spcBef>
              <a:spcPct val="0"/>
            </a:spcBef>
            <a:spcAft>
              <a:spcPct val="35000"/>
            </a:spcAft>
            <a:buNone/>
          </a:pPr>
          <a:r>
            <a:rPr lang="en-US" sz="2000" kern="1200" dirty="0"/>
            <a:t>President</a:t>
          </a:r>
        </a:p>
      </dsp:txBody>
      <dsp:txXfrm>
        <a:off x="3410331" y="1410574"/>
        <a:ext cx="1408937" cy="704468"/>
      </dsp:txXfrm>
    </dsp:sp>
    <dsp:sp modelId="{1C07E151-1B22-4421-8650-69DCBC8884CB}">
      <dsp:nvSpPr>
        <dsp:cNvPr id="0" name=""/>
        <dsp:cNvSpPr/>
      </dsp:nvSpPr>
      <dsp:spPr>
        <a:xfrm>
          <a:off x="703" y="2410919"/>
          <a:ext cx="1408937" cy="704468"/>
        </a:xfrm>
        <a:prstGeom prst="rect">
          <a:avLst/>
        </a:prstGeom>
        <a:solidFill>
          <a:schemeClr val="accent1">
            <a:hueOff val="0"/>
            <a:satOff val="0"/>
            <a:lumOff val="0"/>
            <a:alphaOff val="0"/>
          </a:schemeClr>
        </a:solidFill>
        <a:ln w="1143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Pres</a:t>
          </a:r>
          <a:r>
            <a:rPr lang="en-US" sz="2000" kern="1200" dirty="0"/>
            <a:t>-Elect</a:t>
          </a:r>
        </a:p>
      </dsp:txBody>
      <dsp:txXfrm>
        <a:off x="703" y="2410919"/>
        <a:ext cx="1408937" cy="704468"/>
      </dsp:txXfrm>
    </dsp:sp>
    <dsp:sp modelId="{A0D08F08-E346-4506-9612-7B7439E21456}">
      <dsp:nvSpPr>
        <dsp:cNvPr id="0" name=""/>
        <dsp:cNvSpPr/>
      </dsp:nvSpPr>
      <dsp:spPr>
        <a:xfrm>
          <a:off x="1705517" y="2410919"/>
          <a:ext cx="1408937" cy="704468"/>
        </a:xfrm>
        <a:prstGeom prst="rect">
          <a:avLst/>
        </a:prstGeom>
        <a:solidFill>
          <a:schemeClr val="accent1">
            <a:hueOff val="0"/>
            <a:satOff val="0"/>
            <a:lumOff val="0"/>
            <a:alphaOff val="0"/>
          </a:schemeClr>
        </a:solidFill>
        <a:ln w="1143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Secretary</a:t>
          </a:r>
        </a:p>
      </dsp:txBody>
      <dsp:txXfrm>
        <a:off x="1705517" y="2410919"/>
        <a:ext cx="1408937" cy="704468"/>
      </dsp:txXfrm>
    </dsp:sp>
    <dsp:sp modelId="{74235AAF-A480-4435-A425-DDEB499026FF}">
      <dsp:nvSpPr>
        <dsp:cNvPr id="0" name=""/>
        <dsp:cNvSpPr/>
      </dsp:nvSpPr>
      <dsp:spPr>
        <a:xfrm>
          <a:off x="3410331" y="2410919"/>
          <a:ext cx="1408937" cy="704468"/>
        </a:xfrm>
        <a:prstGeom prst="rect">
          <a:avLst/>
        </a:prstGeom>
        <a:solidFill>
          <a:schemeClr val="accent1">
            <a:hueOff val="0"/>
            <a:satOff val="0"/>
            <a:lumOff val="0"/>
            <a:alphaOff val="0"/>
          </a:schemeClr>
        </a:solidFill>
        <a:ln w="1143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Treasurer</a:t>
          </a:r>
        </a:p>
      </dsp:txBody>
      <dsp:txXfrm>
        <a:off x="3410331" y="2410919"/>
        <a:ext cx="1408937" cy="704468"/>
      </dsp:txXfrm>
    </dsp:sp>
    <dsp:sp modelId="{72B7C8D4-C8AD-414D-AEF1-2648A933C0B1}">
      <dsp:nvSpPr>
        <dsp:cNvPr id="0" name=""/>
        <dsp:cNvSpPr/>
      </dsp:nvSpPr>
      <dsp:spPr>
        <a:xfrm>
          <a:off x="5115145" y="2410919"/>
          <a:ext cx="1408937" cy="704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a:t>
          </a:r>
          <a:r>
            <a:rPr lang="en-US" sz="2000" kern="1200" dirty="0" err="1"/>
            <a:t>DoCs</a:t>
          </a:r>
          <a:endParaRPr lang="en-US" sz="2000" kern="1200" dirty="0"/>
        </a:p>
      </dsp:txBody>
      <dsp:txXfrm>
        <a:off x="5115145" y="2410919"/>
        <a:ext cx="1408937" cy="704468"/>
      </dsp:txXfrm>
    </dsp:sp>
    <dsp:sp modelId="{FD76C940-C946-4EA7-9029-42E560BA3A9A}">
      <dsp:nvSpPr>
        <dsp:cNvPr id="0" name=""/>
        <dsp:cNvSpPr/>
      </dsp:nvSpPr>
      <dsp:spPr>
        <a:xfrm>
          <a:off x="6819959" y="2410919"/>
          <a:ext cx="1408937" cy="704468"/>
        </a:xfrm>
        <a:prstGeom prst="rect">
          <a:avLst/>
        </a:prstGeom>
        <a:solidFill>
          <a:schemeClr val="accent1">
            <a:hueOff val="0"/>
            <a:satOff val="0"/>
            <a:lumOff val="0"/>
            <a:alphaOff val="0"/>
          </a:schemeClr>
        </a:solidFill>
        <a:ln w="1143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Student Senate Rep</a:t>
          </a:r>
        </a:p>
      </dsp:txBody>
      <dsp:txXfrm>
        <a:off x="6819959" y="2410919"/>
        <a:ext cx="1408937" cy="704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CF52E-9F4A-684C-A608-07090E85FFB9}" type="datetimeFigureOut">
              <a:rPr lang="en-US" smtClean="0"/>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32CAE-322A-9A45-90D7-B4071B09A4AB}" type="slidenum">
              <a:rPr lang="en-US" smtClean="0"/>
              <a:t>‹#›</a:t>
            </a:fld>
            <a:endParaRPr lang="en-US"/>
          </a:p>
        </p:txBody>
      </p:sp>
    </p:spTree>
    <p:extLst>
      <p:ext uri="{BB962C8B-B14F-4D97-AF65-F5344CB8AC3E}">
        <p14:creationId xmlns:p14="http://schemas.microsoft.com/office/powerpoint/2010/main" val="3256106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sign up for</a:t>
            </a:r>
            <a:r>
              <a:rPr lang="en-US" baseline="0" dirty="0"/>
              <a:t> things you will not attend.</a:t>
            </a:r>
            <a:endParaRPr lang="en-US" dirty="0"/>
          </a:p>
        </p:txBody>
      </p:sp>
      <p:sp>
        <p:nvSpPr>
          <p:cNvPr id="4" name="Slide Number Placeholder 3"/>
          <p:cNvSpPr>
            <a:spLocks noGrp="1"/>
          </p:cNvSpPr>
          <p:nvPr>
            <p:ph type="sldNum" sz="quarter" idx="10"/>
          </p:nvPr>
        </p:nvSpPr>
        <p:spPr/>
        <p:txBody>
          <a:bodyPr/>
          <a:lstStyle/>
          <a:p>
            <a:fld id="{51B32CAE-322A-9A45-90D7-B4071B09A4AB}" type="slidenum">
              <a:rPr lang="en-US" smtClean="0"/>
              <a:t>5</a:t>
            </a:fld>
            <a:endParaRPr lang="en-US"/>
          </a:p>
        </p:txBody>
      </p:sp>
    </p:spTree>
    <p:extLst>
      <p:ext uri="{BB962C8B-B14F-4D97-AF65-F5344CB8AC3E}">
        <p14:creationId xmlns:p14="http://schemas.microsoft.com/office/powerpoint/2010/main" val="259529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64F4A-E64C-FF42-9823-0610705989D3}" type="slidenum">
              <a:rPr lang="en-US" smtClean="0"/>
              <a:t>14</a:t>
            </a:fld>
            <a:endParaRPr lang="en-US"/>
          </a:p>
        </p:txBody>
      </p:sp>
    </p:spTree>
    <p:extLst>
      <p:ext uri="{BB962C8B-B14F-4D97-AF65-F5344CB8AC3E}">
        <p14:creationId xmlns:p14="http://schemas.microsoft.com/office/powerpoint/2010/main" val="145361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64F4A-E64C-FF42-9823-0610705989D3}" type="slidenum">
              <a:rPr lang="en-US" smtClean="0"/>
              <a:t>15</a:t>
            </a:fld>
            <a:endParaRPr lang="en-US"/>
          </a:p>
        </p:txBody>
      </p:sp>
    </p:spTree>
    <p:extLst>
      <p:ext uri="{BB962C8B-B14F-4D97-AF65-F5344CB8AC3E}">
        <p14:creationId xmlns:p14="http://schemas.microsoft.com/office/powerpoint/2010/main" val="56592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sign up for</a:t>
            </a:r>
            <a:r>
              <a:rPr lang="en-US" baseline="0" dirty="0"/>
              <a:t> things you will not attend.</a:t>
            </a:r>
            <a:endParaRPr lang="en-US" dirty="0"/>
          </a:p>
        </p:txBody>
      </p:sp>
      <p:sp>
        <p:nvSpPr>
          <p:cNvPr id="4" name="Slide Number Placeholder 3"/>
          <p:cNvSpPr>
            <a:spLocks noGrp="1"/>
          </p:cNvSpPr>
          <p:nvPr>
            <p:ph type="sldNum" sz="quarter" idx="10"/>
          </p:nvPr>
        </p:nvSpPr>
        <p:spPr/>
        <p:txBody>
          <a:bodyPr/>
          <a:lstStyle/>
          <a:p>
            <a:fld id="{51B32CAE-322A-9A45-90D7-B4071B09A4AB}" type="slidenum">
              <a:rPr lang="en-US" smtClean="0"/>
              <a:t>26</a:t>
            </a:fld>
            <a:endParaRPr lang="en-US"/>
          </a:p>
        </p:txBody>
      </p:sp>
    </p:spTree>
    <p:extLst>
      <p:ext uri="{BB962C8B-B14F-4D97-AF65-F5344CB8AC3E}">
        <p14:creationId xmlns:p14="http://schemas.microsoft.com/office/powerpoint/2010/main" val="259529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sign up for</a:t>
            </a:r>
            <a:r>
              <a:rPr lang="en-US" baseline="0" dirty="0"/>
              <a:t> things you will not attend.</a:t>
            </a:r>
            <a:endParaRPr lang="en-US" dirty="0"/>
          </a:p>
        </p:txBody>
      </p:sp>
      <p:sp>
        <p:nvSpPr>
          <p:cNvPr id="4" name="Slide Number Placeholder 3"/>
          <p:cNvSpPr>
            <a:spLocks noGrp="1"/>
          </p:cNvSpPr>
          <p:nvPr>
            <p:ph type="sldNum" sz="quarter" idx="10"/>
          </p:nvPr>
        </p:nvSpPr>
        <p:spPr/>
        <p:txBody>
          <a:bodyPr/>
          <a:lstStyle/>
          <a:p>
            <a:fld id="{51B32CAE-322A-9A45-90D7-B4071B09A4AB}" type="slidenum">
              <a:rPr lang="en-US" smtClean="0"/>
              <a:t>27</a:t>
            </a:fld>
            <a:endParaRPr lang="en-US"/>
          </a:p>
        </p:txBody>
      </p:sp>
    </p:spTree>
    <p:extLst>
      <p:ext uri="{BB962C8B-B14F-4D97-AF65-F5344CB8AC3E}">
        <p14:creationId xmlns:p14="http://schemas.microsoft.com/office/powerpoint/2010/main" val="259529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E4C3E5-1994-7547-84B4-27EA1C8B2B8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190806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4C3E5-1994-7547-84B4-27EA1C8B2B8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201529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4C3E5-1994-7547-84B4-27EA1C8B2B8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72035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4C3E5-1994-7547-84B4-27EA1C8B2B8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124177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4C3E5-1994-7547-84B4-27EA1C8B2B8B}"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244178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4C3E5-1994-7547-84B4-27EA1C8B2B8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218026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4C3E5-1994-7547-84B4-27EA1C8B2B8B}"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77097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4C3E5-1994-7547-84B4-27EA1C8B2B8B}"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425012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4C3E5-1994-7547-84B4-27EA1C8B2B8B}"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187300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E4C3E5-1994-7547-84B4-27EA1C8B2B8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208514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E4C3E5-1994-7547-84B4-27EA1C8B2B8B}"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BAFC0-42B4-B84C-BF62-EF9A8C39A229}" type="slidenum">
              <a:rPr lang="en-US" smtClean="0"/>
              <a:t>‹#›</a:t>
            </a:fld>
            <a:endParaRPr lang="en-US"/>
          </a:p>
        </p:txBody>
      </p:sp>
    </p:spTree>
    <p:extLst>
      <p:ext uri="{BB962C8B-B14F-4D97-AF65-F5344CB8AC3E}">
        <p14:creationId xmlns:p14="http://schemas.microsoft.com/office/powerpoint/2010/main" val="93680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4C3E5-1994-7547-84B4-27EA1C8B2B8B}" type="datetimeFigureOut">
              <a:rPr lang="en-US" smtClean="0"/>
              <a:t>4/23/2019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BAFC0-42B4-B84C-BF62-EF9A8C39A229}" type="slidenum">
              <a:rPr lang="en-US" smtClean="0"/>
              <a:t>‹#›</a:t>
            </a:fld>
            <a:endParaRPr lang="en-US"/>
          </a:p>
        </p:txBody>
      </p:sp>
    </p:spTree>
    <p:extLst>
      <p:ext uri="{BB962C8B-B14F-4D97-AF65-F5344CB8AC3E}">
        <p14:creationId xmlns:p14="http://schemas.microsoft.com/office/powerpoint/2010/main" val="190144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ofahey@wisc.edu"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mailto:friestrom@wisc.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uwwspsrxfactor@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319" y="381000"/>
            <a:ext cx="7772400" cy="1470025"/>
          </a:xfrm>
        </p:spPr>
        <p:txBody>
          <a:bodyPr>
            <a:normAutofit fontScale="90000"/>
          </a:bodyPr>
          <a:lstStyle/>
          <a:p>
            <a:r>
              <a:rPr lang="en-US" sz="5400" b="1" dirty="0">
                <a:solidFill>
                  <a:srgbClr val="FF0000"/>
                </a:solidFill>
                <a:effectLst>
                  <a:outerShdw blurRad="38100" dist="38100" dir="2700000" algn="tl">
                    <a:srgbClr val="000000">
                      <a:alpha val="43137"/>
                    </a:srgbClr>
                  </a:outerShdw>
                </a:effectLst>
              </a:rPr>
              <a:t>Wisconsin Society of Pharmacy Students</a:t>
            </a:r>
          </a:p>
        </p:txBody>
      </p:sp>
      <p:sp>
        <p:nvSpPr>
          <p:cNvPr id="3" name="Subtitle 2"/>
          <p:cNvSpPr>
            <a:spLocks noGrp="1"/>
          </p:cNvSpPr>
          <p:nvPr>
            <p:ph type="subTitle" idx="1"/>
          </p:nvPr>
        </p:nvSpPr>
        <p:spPr>
          <a:xfrm>
            <a:off x="1428119" y="4876800"/>
            <a:ext cx="6400800" cy="1752600"/>
          </a:xfrm>
        </p:spPr>
        <p:txBody>
          <a:bodyPr>
            <a:normAutofit/>
          </a:bodyPr>
          <a:lstStyle/>
          <a:p>
            <a:r>
              <a:rPr lang="en-US" sz="2800" b="1" dirty="0">
                <a:solidFill>
                  <a:srgbClr val="FF0000"/>
                </a:solidFill>
              </a:rPr>
              <a:t>General Meeting</a:t>
            </a:r>
          </a:p>
          <a:p>
            <a:r>
              <a:rPr lang="en-US" sz="2800" b="1" dirty="0">
                <a:solidFill>
                  <a:srgbClr val="FF0000"/>
                </a:solidFill>
              </a:rPr>
              <a:t>February 8</a:t>
            </a:r>
            <a:r>
              <a:rPr lang="en-US" sz="2800" b="1" baseline="30000" dirty="0">
                <a:solidFill>
                  <a:srgbClr val="FF0000"/>
                </a:solidFill>
              </a:rPr>
              <a:t>th</a:t>
            </a:r>
            <a:r>
              <a:rPr lang="en-US" sz="2800" b="1" dirty="0">
                <a:solidFill>
                  <a:srgbClr val="FF0000"/>
                </a:solidFill>
              </a:rPr>
              <a:t>, 2017</a:t>
            </a:r>
          </a:p>
          <a:p>
            <a:r>
              <a:rPr lang="en-US" sz="2800" b="1" dirty="0">
                <a:solidFill>
                  <a:srgbClr val="FF0000"/>
                </a:solidFill>
              </a:rPr>
              <a:t>5:30 pm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6316" y="2209800"/>
            <a:ext cx="2132875" cy="24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82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Relay For Life </a:t>
            </a:r>
          </a:p>
        </p:txBody>
      </p:sp>
      <p:sp>
        <p:nvSpPr>
          <p:cNvPr id="3" name="TextBox 2"/>
          <p:cNvSpPr txBox="1"/>
          <p:nvPr/>
        </p:nvSpPr>
        <p:spPr>
          <a:xfrm>
            <a:off x="447869" y="1981200"/>
            <a:ext cx="4114800" cy="4370427"/>
          </a:xfrm>
          <a:prstGeom prst="rect">
            <a:avLst/>
          </a:prstGeom>
          <a:noFill/>
        </p:spPr>
        <p:txBody>
          <a:bodyPr wrap="square" rtlCol="0">
            <a:spAutoFit/>
          </a:bodyPr>
          <a:lstStyle/>
          <a:p>
            <a:r>
              <a:rPr lang="en-US" sz="2000" b="1" dirty="0">
                <a:solidFill>
                  <a:srgbClr val="FF0000"/>
                </a:solidFill>
              </a:rPr>
              <a:t>What</a:t>
            </a:r>
            <a:r>
              <a:rPr lang="en-US" dirty="0"/>
              <a:t>: Relay For Life is the signature fundraiser for the American Cancer Society. Relay is a team fundraising event where team members take turns walking around a track or designated path. Each event is 6-24 hours in length and each team is asked to have a member on the track at all times to signify that cancer never sleeps.</a:t>
            </a:r>
            <a:endParaRPr lang="en-US" sz="2000" b="1" dirty="0">
              <a:solidFill>
                <a:srgbClr val="FF0000"/>
              </a:solidFill>
            </a:endParaRPr>
          </a:p>
          <a:p>
            <a:endParaRPr lang="en-US" sz="2000" b="1" dirty="0">
              <a:solidFill>
                <a:srgbClr val="FF0000"/>
              </a:solidFill>
            </a:endParaRPr>
          </a:p>
          <a:p>
            <a:r>
              <a:rPr lang="en-US" sz="2000" b="1" dirty="0">
                <a:solidFill>
                  <a:srgbClr val="FF0000"/>
                </a:solidFill>
              </a:rPr>
              <a:t>When</a:t>
            </a:r>
            <a:r>
              <a:rPr lang="en-US" dirty="0"/>
              <a:t>: Friday, April 7</a:t>
            </a:r>
            <a:r>
              <a:rPr lang="en-US" baseline="30000" dirty="0"/>
              <a:t>th</a:t>
            </a:r>
            <a:r>
              <a:rPr lang="en-US" dirty="0"/>
              <a:t> @6 p.m.</a:t>
            </a:r>
          </a:p>
          <a:p>
            <a:endParaRPr lang="en-US" dirty="0"/>
          </a:p>
          <a:p>
            <a:r>
              <a:rPr lang="en-US" sz="2000" b="1" dirty="0">
                <a:solidFill>
                  <a:srgbClr val="FF0000"/>
                </a:solidFill>
              </a:rPr>
              <a:t>Where</a:t>
            </a:r>
            <a:r>
              <a:rPr lang="en-US" dirty="0"/>
              <a:t>: </a:t>
            </a:r>
            <a:r>
              <a:rPr lang="en-US" cap="all" dirty="0"/>
              <a:t>CAMP RANDALL SPORTS CENTER</a:t>
            </a:r>
          </a:p>
          <a:p>
            <a:r>
              <a:rPr lang="en-US" dirty="0"/>
              <a:t>1430 Monroe St. Madison, WI</a:t>
            </a:r>
          </a:p>
          <a:p>
            <a:r>
              <a:rPr lang="en-US" dirty="0"/>
              <a:t> </a:t>
            </a:r>
          </a:p>
        </p:txBody>
      </p:sp>
      <p:sp>
        <p:nvSpPr>
          <p:cNvPr id="5" name="TextBox 4"/>
          <p:cNvSpPr txBox="1"/>
          <p:nvPr/>
        </p:nvSpPr>
        <p:spPr>
          <a:xfrm>
            <a:off x="5082073" y="5364863"/>
            <a:ext cx="4038600" cy="954107"/>
          </a:xfrm>
          <a:prstGeom prst="rect">
            <a:avLst/>
          </a:prstGeom>
          <a:noFill/>
        </p:spPr>
        <p:txBody>
          <a:bodyPr wrap="square" rtlCol="0">
            <a:spAutoFit/>
          </a:bodyPr>
          <a:lstStyle/>
          <a:p>
            <a:r>
              <a:rPr lang="en-US" sz="2000" b="1" dirty="0">
                <a:solidFill>
                  <a:srgbClr val="FF0000"/>
                </a:solidFill>
              </a:rPr>
              <a:t>To donate or join our team</a:t>
            </a:r>
            <a:r>
              <a:rPr lang="en-US" dirty="0"/>
              <a:t>: Go to Griffin’s Facebook page or the WSPS Facebook page and click on the link.</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884589"/>
            <a:ext cx="3679914" cy="3414960"/>
          </a:xfrm>
          <a:prstGeom prst="rect">
            <a:avLst/>
          </a:prstGeom>
        </p:spPr>
      </p:pic>
    </p:spTree>
    <p:extLst>
      <p:ext uri="{BB962C8B-B14F-4D97-AF65-F5344CB8AC3E}">
        <p14:creationId xmlns:p14="http://schemas.microsoft.com/office/powerpoint/2010/main" val="42929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4248263"/>
            <a:ext cx="2564114" cy="2209800"/>
          </a:xfrm>
          <a:prstGeom prst="rect">
            <a:avLst/>
          </a:prstGeom>
        </p:spPr>
      </p:pic>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PAA-WSPS Golf Outing 2017</a:t>
            </a:r>
          </a:p>
        </p:txBody>
      </p:sp>
      <p:sp>
        <p:nvSpPr>
          <p:cNvPr id="3" name="Content Placeholder 2"/>
          <p:cNvSpPr>
            <a:spLocks noGrp="1"/>
          </p:cNvSpPr>
          <p:nvPr>
            <p:ph idx="1"/>
          </p:nvPr>
        </p:nvSpPr>
        <p:spPr>
          <a:xfrm>
            <a:off x="628650" y="1690688"/>
            <a:ext cx="7886700" cy="4862511"/>
          </a:xfrm>
        </p:spPr>
        <p:txBody>
          <a:bodyPr>
            <a:normAutofit fontScale="85000" lnSpcReduction="20000"/>
          </a:bodyPr>
          <a:lstStyle/>
          <a:p>
            <a:pPr marL="457200" lvl="1" indent="0" algn="ctr">
              <a:buNone/>
            </a:pPr>
            <a:r>
              <a:rPr lang="en-US" sz="3200" b="1" dirty="0"/>
              <a:t>Friday June 16</a:t>
            </a:r>
            <a:r>
              <a:rPr lang="en-US" sz="3200" b="1" baseline="30000" dirty="0"/>
              <a:t>th</a:t>
            </a:r>
            <a:r>
              <a:rPr lang="en-US" sz="3200" b="1" dirty="0"/>
              <a:t> 2017 – University Ridge Golf Course</a:t>
            </a:r>
          </a:p>
          <a:p>
            <a:pPr marL="457200" lvl="1" indent="0" algn="ctr">
              <a:buNone/>
            </a:pPr>
            <a:endParaRPr lang="en-US" dirty="0"/>
          </a:p>
          <a:p>
            <a:pPr lvl="1"/>
            <a:r>
              <a:rPr lang="en-US" dirty="0"/>
              <a:t>Looking for volunteers to help out with events</a:t>
            </a:r>
          </a:p>
          <a:p>
            <a:pPr lvl="2"/>
            <a:r>
              <a:rPr lang="en-US" dirty="0"/>
              <a:t>Meet pharmacists from around the state while doing this</a:t>
            </a:r>
          </a:p>
          <a:p>
            <a:pPr lvl="2"/>
            <a:r>
              <a:rPr lang="en-US" dirty="0"/>
              <a:t>Volunteers will also get food covered for day – taco bar for dinner!</a:t>
            </a:r>
          </a:p>
          <a:p>
            <a:pPr lvl="1"/>
            <a:r>
              <a:rPr lang="en-US" dirty="0"/>
              <a:t>Last year WSPS was awarded $3000                                  for our help</a:t>
            </a:r>
          </a:p>
          <a:p>
            <a:pPr lvl="2"/>
            <a:r>
              <a:rPr lang="en-US" dirty="0"/>
              <a:t>Going toward reimbursement of student                                travel</a:t>
            </a:r>
          </a:p>
          <a:p>
            <a:pPr lvl="1"/>
            <a:r>
              <a:rPr lang="en-US" dirty="0"/>
              <a:t>Also looking for students potentially                            interested in golfing</a:t>
            </a:r>
          </a:p>
          <a:p>
            <a:pPr lvl="1"/>
            <a:r>
              <a:rPr lang="en-US" dirty="0"/>
              <a:t>More information to come!</a:t>
            </a:r>
          </a:p>
          <a:p>
            <a:pPr lvl="1"/>
            <a:endParaRPr lang="en-US" dirty="0"/>
          </a:p>
          <a:p>
            <a:pPr marL="0" indent="0">
              <a:buNone/>
            </a:pPr>
            <a:endParaRPr lang="en-US" b="1" dirty="0"/>
          </a:p>
        </p:txBody>
      </p:sp>
    </p:spTree>
    <p:extLst>
      <p:ext uri="{BB962C8B-B14F-4D97-AF65-F5344CB8AC3E}">
        <p14:creationId xmlns:p14="http://schemas.microsoft.com/office/powerpoint/2010/main" val="169656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Updates From Student Senate</a:t>
            </a:r>
          </a:p>
        </p:txBody>
      </p:sp>
      <p:sp>
        <p:nvSpPr>
          <p:cNvPr id="3" name="Content Placeholder 2"/>
          <p:cNvSpPr>
            <a:spLocks noGrp="1"/>
          </p:cNvSpPr>
          <p:nvPr>
            <p:ph idx="1"/>
          </p:nvPr>
        </p:nvSpPr>
        <p:spPr>
          <a:xfrm>
            <a:off x="628650" y="1670119"/>
            <a:ext cx="7886700" cy="4961902"/>
          </a:xfrm>
        </p:spPr>
        <p:txBody>
          <a:bodyPr>
            <a:normAutofit fontScale="92500" lnSpcReduction="10000"/>
          </a:bodyPr>
          <a:lstStyle/>
          <a:p>
            <a:pPr>
              <a:lnSpc>
                <a:spcPct val="100000"/>
              </a:lnSpc>
              <a:spcBef>
                <a:spcPts val="0"/>
              </a:spcBef>
            </a:pPr>
            <a:r>
              <a:rPr lang="en-US" b="1" dirty="0"/>
              <a:t>Important Dates:</a:t>
            </a:r>
          </a:p>
          <a:p>
            <a:pPr lvl="1">
              <a:lnSpc>
                <a:spcPct val="100000"/>
              </a:lnSpc>
              <a:spcBef>
                <a:spcPts val="0"/>
              </a:spcBef>
            </a:pPr>
            <a:r>
              <a:rPr lang="en-US" b="1" dirty="0"/>
              <a:t>Leadership Colloquium – </a:t>
            </a:r>
            <a:r>
              <a:rPr lang="en-US" b="1" dirty="0">
                <a:solidFill>
                  <a:srgbClr val="FF0000"/>
                </a:solidFill>
              </a:rPr>
              <a:t>Tuesday, Feb 14</a:t>
            </a:r>
          </a:p>
          <a:p>
            <a:pPr lvl="1">
              <a:lnSpc>
                <a:spcPct val="100000"/>
              </a:lnSpc>
              <a:spcBef>
                <a:spcPts val="0"/>
              </a:spcBef>
            </a:pPr>
            <a:r>
              <a:rPr lang="en-US" b="1" dirty="0"/>
              <a:t>RAN Ball – </a:t>
            </a:r>
            <a:r>
              <a:rPr lang="en-US" b="1" dirty="0">
                <a:solidFill>
                  <a:srgbClr val="FF0000"/>
                </a:solidFill>
              </a:rPr>
              <a:t>Feb 25</a:t>
            </a:r>
            <a:r>
              <a:rPr lang="en-US" b="1" baseline="30000" dirty="0">
                <a:solidFill>
                  <a:srgbClr val="FF0000"/>
                </a:solidFill>
              </a:rPr>
              <a:t>th</a:t>
            </a:r>
            <a:r>
              <a:rPr lang="en-US" b="1" dirty="0">
                <a:solidFill>
                  <a:srgbClr val="FF0000"/>
                </a:solidFill>
              </a:rPr>
              <a:t> </a:t>
            </a:r>
            <a:endParaRPr lang="en-US" b="1" dirty="0"/>
          </a:p>
          <a:p>
            <a:pPr lvl="1">
              <a:lnSpc>
                <a:spcPct val="100000"/>
              </a:lnSpc>
              <a:spcBef>
                <a:spcPts val="0"/>
              </a:spcBef>
            </a:pPr>
            <a:r>
              <a:rPr lang="en-US" b="1" dirty="0"/>
              <a:t>Ice Cream Social – </a:t>
            </a:r>
            <a:r>
              <a:rPr lang="en-US" b="1" dirty="0">
                <a:solidFill>
                  <a:srgbClr val="FF0000"/>
                </a:solidFill>
              </a:rPr>
              <a:t>March 14</a:t>
            </a:r>
            <a:r>
              <a:rPr lang="en-US" b="1" baseline="30000" dirty="0">
                <a:solidFill>
                  <a:srgbClr val="FF0000"/>
                </a:solidFill>
              </a:rPr>
              <a:t>th</a:t>
            </a:r>
            <a:r>
              <a:rPr lang="en-US" b="1" dirty="0">
                <a:solidFill>
                  <a:srgbClr val="FF0000"/>
                </a:solidFill>
              </a:rPr>
              <a:t> </a:t>
            </a:r>
          </a:p>
          <a:p>
            <a:pPr lvl="1">
              <a:lnSpc>
                <a:spcPct val="100000"/>
              </a:lnSpc>
              <a:spcBef>
                <a:spcPts val="0"/>
              </a:spcBef>
            </a:pPr>
            <a:r>
              <a:rPr lang="en-US" b="1" dirty="0"/>
              <a:t>Badger Bash @ </a:t>
            </a:r>
            <a:r>
              <a:rPr lang="en-US" b="1" dirty="0" err="1"/>
              <a:t>APhA</a:t>
            </a:r>
            <a:r>
              <a:rPr lang="en-US" b="1" dirty="0"/>
              <a:t> – </a:t>
            </a:r>
            <a:r>
              <a:rPr lang="en-US" b="1" dirty="0">
                <a:solidFill>
                  <a:srgbClr val="FF0000"/>
                </a:solidFill>
              </a:rPr>
              <a:t>Saturday, March 25</a:t>
            </a:r>
            <a:r>
              <a:rPr lang="en-US" b="1" baseline="30000" dirty="0">
                <a:solidFill>
                  <a:srgbClr val="FF0000"/>
                </a:solidFill>
              </a:rPr>
              <a:t>th</a:t>
            </a:r>
            <a:r>
              <a:rPr lang="en-US" b="1" dirty="0"/>
              <a:t> </a:t>
            </a:r>
          </a:p>
          <a:p>
            <a:pPr lvl="1">
              <a:lnSpc>
                <a:spcPct val="100000"/>
              </a:lnSpc>
              <a:spcBef>
                <a:spcPts val="0"/>
              </a:spcBef>
            </a:pPr>
            <a:r>
              <a:rPr lang="en-US" b="1" dirty="0"/>
              <a:t>Kremer’s Lecture – </a:t>
            </a:r>
            <a:r>
              <a:rPr lang="en-US" b="1" dirty="0">
                <a:solidFill>
                  <a:srgbClr val="FF0000"/>
                </a:solidFill>
              </a:rPr>
              <a:t>April 4</a:t>
            </a:r>
            <a:r>
              <a:rPr lang="en-US" b="1" baseline="30000" dirty="0">
                <a:solidFill>
                  <a:srgbClr val="FF0000"/>
                </a:solidFill>
              </a:rPr>
              <a:t>th</a:t>
            </a:r>
            <a:r>
              <a:rPr lang="en-US" b="1" dirty="0">
                <a:solidFill>
                  <a:srgbClr val="FF0000"/>
                </a:solidFill>
              </a:rPr>
              <a:t> </a:t>
            </a:r>
          </a:p>
          <a:p>
            <a:pPr lvl="1">
              <a:lnSpc>
                <a:spcPct val="100000"/>
              </a:lnSpc>
              <a:spcBef>
                <a:spcPts val="0"/>
              </a:spcBef>
            </a:pPr>
            <a:r>
              <a:rPr lang="en-US" b="1" dirty="0"/>
              <a:t>Study Day FREEE FOOD – </a:t>
            </a:r>
            <a:r>
              <a:rPr lang="en-US" b="1" dirty="0">
                <a:solidFill>
                  <a:srgbClr val="FF0000"/>
                </a:solidFill>
              </a:rPr>
              <a:t>Friday, May 5</a:t>
            </a:r>
            <a:r>
              <a:rPr lang="en-US" b="1" baseline="30000" dirty="0">
                <a:solidFill>
                  <a:srgbClr val="FF0000"/>
                </a:solidFill>
              </a:rPr>
              <a:t>th</a:t>
            </a:r>
            <a:r>
              <a:rPr lang="en-US" b="1" dirty="0">
                <a:solidFill>
                  <a:srgbClr val="FF0000"/>
                </a:solidFill>
              </a:rPr>
              <a:t> </a:t>
            </a:r>
          </a:p>
          <a:p>
            <a:pPr>
              <a:lnSpc>
                <a:spcPct val="100000"/>
              </a:lnSpc>
              <a:spcBef>
                <a:spcPts val="0"/>
              </a:spcBef>
            </a:pPr>
            <a:r>
              <a:rPr lang="en-US" b="1" dirty="0"/>
              <a:t>Student Voice – White Boards </a:t>
            </a:r>
          </a:p>
          <a:p>
            <a:pPr>
              <a:lnSpc>
                <a:spcPct val="100000"/>
              </a:lnSpc>
              <a:spcBef>
                <a:spcPts val="0"/>
              </a:spcBef>
            </a:pPr>
            <a:r>
              <a:rPr lang="en-US" b="1" dirty="0"/>
              <a:t>Rho Chi Individual Tutors</a:t>
            </a:r>
          </a:p>
          <a:p>
            <a:pPr>
              <a:lnSpc>
                <a:spcPct val="100000"/>
              </a:lnSpc>
              <a:spcBef>
                <a:spcPts val="0"/>
              </a:spcBef>
            </a:pPr>
            <a:r>
              <a:rPr lang="en-US" b="1" dirty="0"/>
              <a:t>Legislative Day Buses </a:t>
            </a:r>
          </a:p>
          <a:p>
            <a:pPr>
              <a:lnSpc>
                <a:spcPct val="100000"/>
              </a:lnSpc>
              <a:spcBef>
                <a:spcPts val="0"/>
              </a:spcBef>
            </a:pPr>
            <a:r>
              <a:rPr lang="en-US" b="1" dirty="0"/>
              <a:t>Travel Grants </a:t>
            </a:r>
          </a:p>
          <a:p>
            <a:pPr>
              <a:lnSpc>
                <a:spcPct val="100000"/>
              </a:lnSpc>
              <a:spcBef>
                <a:spcPts val="0"/>
              </a:spcBef>
            </a:pPr>
            <a:r>
              <a:rPr lang="en-US" b="1" dirty="0"/>
              <a:t>Leadership Considerations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0" y="4572000"/>
            <a:ext cx="2818337" cy="1877300"/>
          </a:xfrm>
          <a:prstGeom prst="rect">
            <a:avLst/>
          </a:prstGeom>
        </p:spPr>
      </p:pic>
    </p:spTree>
    <p:extLst>
      <p:ext uri="{BB962C8B-B14F-4D97-AF65-F5344CB8AC3E}">
        <p14:creationId xmlns:p14="http://schemas.microsoft.com/office/powerpoint/2010/main" val="95813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gDay_WI_nofla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447802"/>
            <a:ext cx="4363327" cy="3654286"/>
          </a:xfrm>
          <a:prstGeom prst="rect">
            <a:avLst/>
          </a:prstGeom>
        </p:spPr>
      </p:pic>
      <p:sp>
        <p:nvSpPr>
          <p:cNvPr id="4" name="Rectangle 3"/>
          <p:cNvSpPr/>
          <p:nvPr/>
        </p:nvSpPr>
        <p:spPr>
          <a:xfrm>
            <a:off x="0" y="596349"/>
            <a:ext cx="9258364"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PSW Legislative Day</a:t>
            </a:r>
          </a:p>
        </p:txBody>
      </p:sp>
      <p:sp>
        <p:nvSpPr>
          <p:cNvPr id="3" name="Content Placeholder 2"/>
          <p:cNvSpPr>
            <a:spLocks noGrp="1"/>
          </p:cNvSpPr>
          <p:nvPr>
            <p:ph idx="1"/>
          </p:nvPr>
        </p:nvSpPr>
        <p:spPr>
          <a:xfrm>
            <a:off x="600838" y="4953001"/>
            <a:ext cx="8085961" cy="1905001"/>
          </a:xfrm>
        </p:spPr>
        <p:txBody>
          <a:bodyPr>
            <a:normAutofit fontScale="85000" lnSpcReduction="10000"/>
          </a:bodyPr>
          <a:lstStyle/>
          <a:p>
            <a:pPr marL="457200" lvl="1" indent="0" algn="ctr">
              <a:buNone/>
            </a:pPr>
            <a:endParaRPr lang="en-US" dirty="0"/>
          </a:p>
          <a:p>
            <a:pPr lvl="1"/>
            <a:r>
              <a:rPr lang="en-US" dirty="0"/>
              <a:t>Student registration $35 (WSPS will reimburse $10)</a:t>
            </a:r>
          </a:p>
          <a:p>
            <a:pPr lvl="2"/>
            <a:r>
              <a:rPr lang="en-US" dirty="0"/>
              <a:t>Includes breakfast and lunch</a:t>
            </a:r>
          </a:p>
          <a:p>
            <a:pPr lvl="1"/>
            <a:r>
              <a:rPr lang="en-US" dirty="0"/>
              <a:t>Network with other pharmacists, keep up to date with Wisconsin Pharmacy, and advocate for our profession</a:t>
            </a:r>
          </a:p>
          <a:p>
            <a:pPr lvl="1"/>
            <a:endParaRPr lang="en-US" dirty="0"/>
          </a:p>
          <a:p>
            <a:pPr lvl="1">
              <a:buNone/>
            </a:pPr>
            <a:endParaRPr lang="en-US" dirty="0"/>
          </a:p>
          <a:p>
            <a:pPr marL="0" indent="0">
              <a:buNone/>
            </a:pPr>
            <a:endParaRPr lang="en-US" b="1" dirty="0"/>
          </a:p>
        </p:txBody>
      </p:sp>
      <p:sp>
        <p:nvSpPr>
          <p:cNvPr id="7" name="TextBox 6"/>
          <p:cNvSpPr txBox="1"/>
          <p:nvPr/>
        </p:nvSpPr>
        <p:spPr>
          <a:xfrm>
            <a:off x="0" y="152400"/>
            <a:ext cx="9144000" cy="338554"/>
          </a:xfrm>
          <a:prstGeom prst="rect">
            <a:avLst/>
          </a:prstGeom>
          <a:noFill/>
        </p:spPr>
        <p:txBody>
          <a:bodyPr wrap="square" rtlCol="0">
            <a:spAutoFit/>
          </a:bodyPr>
          <a:lstStyle/>
          <a:p>
            <a:r>
              <a:rPr lang="en-US" sz="1600" dirty="0"/>
              <a:t>Contact Olivia (</a:t>
            </a:r>
            <a:r>
              <a:rPr lang="en-US" sz="1600" dirty="0">
                <a:hlinkClick r:id="rId3"/>
              </a:rPr>
              <a:t>ofahey@wisc.edu</a:t>
            </a:r>
            <a:r>
              <a:rPr lang="en-US" sz="1600" dirty="0"/>
              <a:t>) or Eric (</a:t>
            </a:r>
            <a:r>
              <a:rPr lang="en-US" sz="1600" dirty="0">
                <a:hlinkClick r:id="rId4"/>
              </a:rPr>
              <a:t>friestrom@wisc.edu</a:t>
            </a:r>
            <a:r>
              <a:rPr lang="en-US" sz="1600" dirty="0"/>
              <a:t>) with questions or for more information</a:t>
            </a:r>
          </a:p>
        </p:txBody>
      </p:sp>
    </p:spTree>
    <p:extLst>
      <p:ext uri="{BB962C8B-B14F-4D97-AF65-F5344CB8AC3E}">
        <p14:creationId xmlns:p14="http://schemas.microsoft.com/office/powerpoint/2010/main" val="256507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9"/>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pPr algn="ctr"/>
            <a:r>
              <a:rPr lang="en-US" sz="3200" b="1" dirty="0">
                <a:solidFill>
                  <a:schemeClr val="bg1"/>
                </a:solidFill>
              </a:rPr>
              <a:t>“90 Second Policy Challenge: February 2017”</a:t>
            </a:r>
          </a:p>
        </p:txBody>
      </p:sp>
      <p:sp>
        <p:nvSpPr>
          <p:cNvPr id="5" name="TextBox 4"/>
          <p:cNvSpPr txBox="1"/>
          <p:nvPr/>
        </p:nvSpPr>
        <p:spPr>
          <a:xfrm>
            <a:off x="1314450" y="2101006"/>
            <a:ext cx="3614738" cy="4893648"/>
          </a:xfrm>
          <a:prstGeom prst="rect">
            <a:avLst/>
          </a:prstGeom>
          <a:noFill/>
        </p:spPr>
        <p:txBody>
          <a:bodyPr wrap="square" rtlCol="0">
            <a:spAutoFit/>
          </a:bodyPr>
          <a:lstStyle/>
          <a:p>
            <a:r>
              <a:rPr lang="en-US" sz="2800" b="1" dirty="0"/>
              <a:t>Current Statistics:</a:t>
            </a:r>
          </a:p>
          <a:p>
            <a:pPr marL="457200" indent="-457200">
              <a:buFont typeface="Arial" panose="020B0604020202020204" pitchFamily="34" charset="0"/>
              <a:buChar char="•"/>
            </a:pPr>
            <a:r>
              <a:rPr lang="en-US" sz="2800" dirty="0"/>
              <a:t>1/3 Success </a:t>
            </a:r>
          </a:p>
          <a:p>
            <a:pPr marL="457200" indent="-457200">
              <a:buFont typeface="Arial" panose="020B0604020202020204" pitchFamily="34" charset="0"/>
              <a:buChar char="•"/>
            </a:pPr>
            <a:r>
              <a:rPr lang="en-US" sz="2800" dirty="0"/>
              <a:t>Last Month’s Error: -3s</a:t>
            </a:r>
          </a:p>
          <a:p>
            <a:pPr marL="457200" indent="-457200">
              <a:buFont typeface="Arial" panose="020B0604020202020204" pitchFamily="34" charset="0"/>
              <a:buChar char="•"/>
            </a:pPr>
            <a:r>
              <a:rPr lang="en-US" sz="2800" dirty="0"/>
              <a:t>Average Time: 98s (Down 4 from last month!)</a:t>
            </a:r>
          </a:p>
          <a:p>
            <a:pPr marL="457200" indent="-457200">
              <a:buFont typeface="Arial" panose="020B0604020202020204" pitchFamily="34" charset="0"/>
              <a:buChar char="•"/>
            </a:pPr>
            <a:r>
              <a:rPr lang="en-US" sz="2800" dirty="0"/>
              <a:t>Average Error: +8s</a:t>
            </a:r>
          </a:p>
          <a:p>
            <a:pPr marL="457200" indent="-457200">
              <a:buFont typeface="Arial" panose="020B0604020202020204" pitchFamily="34" charset="0"/>
              <a:buChar char="•"/>
            </a:pPr>
            <a:r>
              <a:rPr lang="en-US" sz="2800" dirty="0"/>
              <a:t>Standard Deviation: 8.602s</a:t>
            </a:r>
          </a:p>
          <a:p>
            <a:br>
              <a:rPr lang="en-US" sz="1600" dirty="0"/>
            </a:br>
            <a:endParaRPr lang="en-US" sz="1600" dirty="0"/>
          </a:p>
        </p:txBody>
      </p:sp>
      <p:pic>
        <p:nvPicPr>
          <p:cNvPr id="3" name="Picture 2" descr="http://www.social-engineer.org/wp-content/uploads/2011/06/success_baby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0494" y="2101007"/>
            <a:ext cx="3664744" cy="3228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985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9"/>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pPr algn="ctr"/>
            <a:r>
              <a:rPr lang="en-US" sz="3200" b="1" dirty="0">
                <a:solidFill>
                  <a:schemeClr val="bg1"/>
                </a:solidFill>
              </a:rPr>
              <a:t>“90 Second Policy Challenge: February 2017”</a:t>
            </a:r>
          </a:p>
        </p:txBody>
      </p:sp>
      <p:sp>
        <p:nvSpPr>
          <p:cNvPr id="3" name="Rectangle: Rounded Corners 2"/>
          <p:cNvSpPr/>
          <p:nvPr/>
        </p:nvSpPr>
        <p:spPr>
          <a:xfrm>
            <a:off x="1314450" y="6172200"/>
            <a:ext cx="6515100" cy="4572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p:cNvSpPr/>
          <p:nvPr/>
        </p:nvSpPr>
        <p:spPr>
          <a:xfrm>
            <a:off x="1314450" y="6172200"/>
            <a:ext cx="6515100" cy="457200"/>
          </a:xfrm>
          <a:prstGeom prst="round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14450" y="1690690"/>
            <a:ext cx="6229350" cy="4339650"/>
          </a:xfrm>
          <a:prstGeom prst="rect">
            <a:avLst/>
          </a:prstGeom>
          <a:noFill/>
        </p:spPr>
        <p:txBody>
          <a:bodyPr wrap="square" rtlCol="0">
            <a:spAutoFit/>
          </a:bodyPr>
          <a:lstStyle/>
          <a:p>
            <a:r>
              <a:rPr lang="en-US" sz="2000" b="1" i="1" u="sng" dirty="0"/>
              <a:t>Provider Status Update:</a:t>
            </a:r>
          </a:p>
          <a:p>
            <a:pPr marL="285750" indent="-285750">
              <a:buFont typeface="Arial" panose="020B0604020202020204" pitchFamily="34" charset="0"/>
              <a:buChar char="•"/>
            </a:pPr>
            <a:r>
              <a:rPr lang="en-US" sz="2000" dirty="0"/>
              <a:t>The Pharmacy and Medically Underserved Areas Enhancement Act (H.R. 592) has been reintroduced in the U.S. House of Representatives</a:t>
            </a:r>
          </a:p>
          <a:p>
            <a:pPr marL="285750" indent="-285750">
              <a:buFont typeface="Arial" panose="020B0604020202020204" pitchFamily="34" charset="0"/>
              <a:buChar char="•"/>
            </a:pPr>
            <a:endParaRPr lang="en-US" sz="2000" dirty="0"/>
          </a:p>
          <a:p>
            <a:r>
              <a:rPr lang="en-US" sz="2000" b="1" i="1" u="sng" dirty="0"/>
              <a:t>Local:</a:t>
            </a:r>
          </a:p>
          <a:p>
            <a:pPr marL="285750" indent="-285750">
              <a:buFont typeface="Arial" panose="020B0604020202020204" pitchFamily="34" charset="0"/>
              <a:buChar char="•"/>
            </a:pPr>
            <a:r>
              <a:rPr lang="en-US" sz="2000" dirty="0"/>
              <a:t>Legislative Day (3/3) </a:t>
            </a:r>
          </a:p>
          <a:p>
            <a:pPr marL="285750" indent="-285750">
              <a:buFont typeface="Arial" panose="020B0604020202020204" pitchFamily="34" charset="0"/>
              <a:buChar char="•"/>
            </a:pPr>
            <a:r>
              <a:rPr lang="en-US" sz="2000" dirty="0"/>
              <a:t>Community Hour: Legislative Day Prep (2/14)</a:t>
            </a:r>
          </a:p>
          <a:p>
            <a:pPr marL="285750" indent="-285750">
              <a:buFont typeface="Arial" panose="020B0604020202020204" pitchFamily="34" charset="0"/>
              <a:buChar char="•"/>
            </a:pPr>
            <a:endParaRPr lang="en-US" sz="2000" b="1" dirty="0"/>
          </a:p>
          <a:p>
            <a:r>
              <a:rPr lang="en-US" sz="2000" b="1" i="1" u="sng" dirty="0"/>
              <a:t>National:</a:t>
            </a:r>
          </a:p>
          <a:p>
            <a:pPr marL="285750" indent="-285750">
              <a:buFont typeface="Arial" panose="020B0604020202020204" pitchFamily="34" charset="0"/>
              <a:buChar char="•"/>
            </a:pPr>
            <a:r>
              <a:rPr lang="en-US" sz="2000" dirty="0"/>
              <a:t>To Be Determined.</a:t>
            </a:r>
          </a:p>
          <a:p>
            <a:pPr marL="742950" lvl="1" indent="-285750">
              <a:buFont typeface="Arial" panose="020B0604020202020204" pitchFamily="34" charset="0"/>
              <a:buChar char="•"/>
            </a:pPr>
            <a:r>
              <a:rPr lang="en-US" sz="2000" dirty="0"/>
              <a:t>Executive Order</a:t>
            </a:r>
          </a:p>
          <a:p>
            <a:pPr marL="742950" lvl="1" indent="-285750">
              <a:buFont typeface="Arial" panose="020B0604020202020204" pitchFamily="34" charset="0"/>
              <a:buChar char="•"/>
            </a:pPr>
            <a:r>
              <a:rPr lang="en-US" sz="2000" dirty="0"/>
              <a:t>Recent News</a:t>
            </a:r>
            <a:br>
              <a:rPr lang="en-US" sz="1600" dirty="0"/>
            </a:br>
            <a:endParaRPr lang="en-US" sz="1600" dirty="0"/>
          </a:p>
        </p:txBody>
      </p:sp>
      <p:sp>
        <p:nvSpPr>
          <p:cNvPr id="10" name="Rectangle: Rounded Corners 9"/>
          <p:cNvSpPr/>
          <p:nvPr/>
        </p:nvSpPr>
        <p:spPr>
          <a:xfrm>
            <a:off x="1314450" y="6172200"/>
            <a:ext cx="6515100" cy="457200"/>
          </a:xfrm>
          <a:prstGeom prst="round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3350" y="6200745"/>
            <a:ext cx="4743450" cy="400110"/>
          </a:xfrm>
          <a:prstGeom prst="rect">
            <a:avLst/>
          </a:prstGeom>
          <a:noFill/>
        </p:spPr>
        <p:txBody>
          <a:bodyPr wrap="square" rtlCol="0">
            <a:spAutoFit/>
          </a:bodyPr>
          <a:lstStyle/>
          <a:p>
            <a:r>
              <a:rPr lang="en-US" sz="2000" b="1" dirty="0">
                <a:solidFill>
                  <a:schemeClr val="bg1"/>
                </a:solidFill>
              </a:rPr>
              <a:t>Time Up! </a:t>
            </a:r>
          </a:p>
        </p:txBody>
      </p:sp>
    </p:spTree>
    <p:extLst>
      <p:ext uri="{BB962C8B-B14F-4D97-AF65-F5344CB8AC3E}">
        <p14:creationId xmlns:p14="http://schemas.microsoft.com/office/powerpoint/2010/main" val="40960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90000"/>
                                        <p:tgtEl>
                                          <p:spTgt spid="9"/>
                                        </p:tgtEl>
                                      </p:cBhvr>
                                    </p:animEffect>
                                    <p:set>
                                      <p:cBhvr>
                                        <p:cTn id="7" dur="1" fill="hold">
                                          <p:stCondLst>
                                            <p:cond delay="89999"/>
                                          </p:stCondLst>
                                        </p:cTn>
                                        <p:tgtEl>
                                          <p:spTgt spid="9"/>
                                        </p:tgtEl>
                                        <p:attrNameLst>
                                          <p:attrName>style.visibility</p:attrName>
                                        </p:attrNameLst>
                                      </p:cBhvr>
                                      <p:to>
                                        <p:strVal val="hidden"/>
                                      </p:to>
                                    </p:set>
                                  </p:childTnLst>
                                </p:cTn>
                              </p:par>
                            </p:childTnLst>
                          </p:cTn>
                        </p:par>
                        <p:par>
                          <p:cTn id="8" fill="hold">
                            <p:stCondLst>
                              <p:cond delay="90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WSPS Board Applications</a:t>
            </a:r>
          </a:p>
        </p:txBody>
      </p:sp>
      <p:sp>
        <p:nvSpPr>
          <p:cNvPr id="3" name="Content Placeholder 2"/>
          <p:cNvSpPr>
            <a:spLocks noGrp="1"/>
          </p:cNvSpPr>
          <p:nvPr>
            <p:ph idx="1"/>
          </p:nvPr>
        </p:nvSpPr>
        <p:spPr>
          <a:xfrm>
            <a:off x="628650" y="1690689"/>
            <a:ext cx="7886700" cy="4903802"/>
          </a:xfrm>
        </p:spPr>
        <p:txBody>
          <a:bodyPr>
            <a:normAutofit/>
          </a:bodyPr>
          <a:lstStyle/>
          <a:p>
            <a:pPr lvl="1"/>
            <a:r>
              <a:rPr lang="en-US" b="1" strike="sngStrike" dirty="0">
                <a:solidFill>
                  <a:schemeClr val="bg1">
                    <a:lumMod val="65000"/>
                  </a:schemeClr>
                </a:solidFill>
              </a:rPr>
              <a:t>Co-Directors of Community Outreach/President-Elect</a:t>
            </a:r>
          </a:p>
          <a:p>
            <a:pPr lvl="2"/>
            <a:r>
              <a:rPr lang="en-US" strike="sngStrike" dirty="0">
                <a:solidFill>
                  <a:schemeClr val="bg1">
                    <a:lumMod val="65000"/>
                  </a:schemeClr>
                </a:solidFill>
              </a:rPr>
              <a:t>1/24-2/6</a:t>
            </a:r>
          </a:p>
          <a:p>
            <a:pPr lvl="1"/>
            <a:r>
              <a:rPr lang="en-US" b="1" dirty="0"/>
              <a:t>Executive Council</a:t>
            </a:r>
          </a:p>
          <a:p>
            <a:pPr lvl="2"/>
            <a:r>
              <a:rPr lang="en-US" dirty="0"/>
              <a:t>2/8-3/3</a:t>
            </a:r>
          </a:p>
          <a:p>
            <a:pPr lvl="1"/>
            <a:r>
              <a:rPr lang="en-US" b="1" dirty="0"/>
              <a:t>Patient Care Projects</a:t>
            </a:r>
          </a:p>
          <a:p>
            <a:pPr lvl="2"/>
            <a:r>
              <a:rPr lang="en-US" dirty="0"/>
              <a:t>3/6-3/24</a:t>
            </a:r>
          </a:p>
          <a:p>
            <a:pPr lvl="1"/>
            <a:r>
              <a:rPr lang="en-US" b="1" dirty="0"/>
              <a:t>Remaining Board Positions</a:t>
            </a:r>
          </a:p>
          <a:p>
            <a:pPr lvl="2"/>
            <a:r>
              <a:rPr lang="en-US" dirty="0"/>
              <a:t>4/6-4/16</a:t>
            </a:r>
          </a:p>
        </p:txBody>
      </p:sp>
    </p:spTree>
    <p:extLst>
      <p:ext uri="{BB962C8B-B14F-4D97-AF65-F5344CB8AC3E}">
        <p14:creationId xmlns:p14="http://schemas.microsoft.com/office/powerpoint/2010/main" val="71355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latin typeface="Engravers MT" panose="02090707080505020304" pitchFamily="18" charset="0"/>
              </a:rPr>
              <a:t>WS</a:t>
            </a:r>
            <a:r>
              <a:rPr lang="en-US" dirty="0">
                <a:effectLst>
                  <a:outerShdw blurRad="38100" dist="38100" dir="2700000" algn="tl">
                    <a:srgbClr val="000000">
                      <a:alpha val="43137"/>
                    </a:srgbClr>
                  </a:outerShdw>
                </a:effectLst>
                <a:latin typeface="Engravers MT" panose="02090707080505020304" pitchFamily="18" charset="0"/>
              </a:rPr>
              <a:t>PS</a:t>
            </a:r>
            <a:r>
              <a:rPr lang="en-US" dirty="0"/>
              <a:t> Transition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0879513"/>
              </p:ext>
            </p:extLst>
          </p:nvPr>
        </p:nvGraphicFramePr>
        <p:xfrm>
          <a:off x="485106" y="181931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9673" y="2415862"/>
            <a:ext cx="137160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DPH-1 Rep</a:t>
            </a:r>
          </a:p>
        </p:txBody>
      </p:sp>
      <p:sp>
        <p:nvSpPr>
          <p:cNvPr id="6" name="Rectangle 5"/>
          <p:cNvSpPr/>
          <p:nvPr/>
        </p:nvSpPr>
        <p:spPr>
          <a:xfrm>
            <a:off x="1858853" y="1147940"/>
            <a:ext cx="5482107" cy="461665"/>
          </a:xfrm>
          <a:prstGeom prst="rect">
            <a:avLst/>
          </a:prstGeom>
        </p:spPr>
        <p:txBody>
          <a:bodyPr wrap="square">
            <a:spAutoFit/>
          </a:bodyPr>
          <a:lstStyle/>
          <a:p>
            <a:pPr algn="ctr"/>
            <a:r>
              <a:rPr lang="en-US" sz="2400" b="1" dirty="0">
                <a:solidFill>
                  <a:prstClr val="black"/>
                </a:solidFill>
              </a:rPr>
              <a:t>Remaining Executive Council</a:t>
            </a:r>
          </a:p>
        </p:txBody>
      </p:sp>
      <p:sp>
        <p:nvSpPr>
          <p:cNvPr id="7" name="Rectangle 6"/>
          <p:cNvSpPr/>
          <p:nvPr/>
        </p:nvSpPr>
        <p:spPr>
          <a:xfrm>
            <a:off x="2150770" y="1543823"/>
            <a:ext cx="4842456" cy="1200329"/>
          </a:xfrm>
          <a:prstGeom prst="rect">
            <a:avLst/>
          </a:prstGeom>
        </p:spPr>
        <p:txBody>
          <a:bodyPr wrap="square">
            <a:spAutoFit/>
          </a:bodyPr>
          <a:lstStyle/>
          <a:p>
            <a:pPr algn="ctr"/>
            <a:r>
              <a:rPr lang="en-US" sz="2400" b="1" dirty="0">
                <a:solidFill>
                  <a:srgbClr val="FF0000"/>
                </a:solidFill>
              </a:rPr>
              <a:t>February 8</a:t>
            </a:r>
            <a:r>
              <a:rPr lang="en-US" sz="2400" b="1" baseline="30000" dirty="0">
                <a:solidFill>
                  <a:srgbClr val="FF0000"/>
                </a:solidFill>
              </a:rPr>
              <a:t>th</a:t>
            </a:r>
            <a:r>
              <a:rPr lang="en-US" sz="2400" b="1" dirty="0">
                <a:solidFill>
                  <a:srgbClr val="FF0000"/>
                </a:solidFill>
              </a:rPr>
              <a:t> Meeting</a:t>
            </a:r>
          </a:p>
          <a:p>
            <a:pPr algn="ctr"/>
            <a:r>
              <a:rPr lang="en-US" sz="2400" b="1" dirty="0">
                <a:solidFill>
                  <a:srgbClr val="FF0000"/>
                </a:solidFill>
              </a:rPr>
              <a:t>Application Open: 2/8 – 3/3</a:t>
            </a:r>
          </a:p>
          <a:p>
            <a:pPr algn="ctr"/>
            <a:r>
              <a:rPr lang="en-US" sz="2400" b="1" dirty="0">
                <a:solidFill>
                  <a:srgbClr val="FF0000"/>
                </a:solidFill>
              </a:rPr>
              <a:t>Voting at 3/6 General Meeting</a:t>
            </a:r>
          </a:p>
        </p:txBody>
      </p:sp>
      <p:sp>
        <p:nvSpPr>
          <p:cNvPr id="9" name="&quot;No&quot; Symbol 8"/>
          <p:cNvSpPr/>
          <p:nvPr/>
        </p:nvSpPr>
        <p:spPr>
          <a:xfrm>
            <a:off x="361681" y="2204970"/>
            <a:ext cx="1107583" cy="1107583"/>
          </a:xfrm>
          <a:prstGeom prst="noSmoking">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0" name="Group 9"/>
          <p:cNvGrpSpPr/>
          <p:nvPr/>
        </p:nvGrpSpPr>
        <p:grpSpPr>
          <a:xfrm>
            <a:off x="3867530" y="5181600"/>
            <a:ext cx="1408937" cy="704468"/>
            <a:chOff x="3410331" y="2410919"/>
            <a:chExt cx="1408937" cy="704468"/>
          </a:xfrm>
        </p:grpSpPr>
        <p:sp>
          <p:nvSpPr>
            <p:cNvPr id="11" name="Rectangle 10"/>
            <p:cNvSpPr/>
            <p:nvPr/>
          </p:nvSpPr>
          <p:spPr>
            <a:xfrm>
              <a:off x="3410331" y="2410919"/>
              <a:ext cx="1408937" cy="704468"/>
            </a:xfrm>
            <a:prstGeom prst="rect">
              <a:avLst/>
            </a:prstGeom>
            <a:ln w="114300">
              <a:solidFill>
                <a:srgbClr val="FFC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410331" y="2410919"/>
              <a:ext cx="1408937" cy="704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Treasurer-Elect</a:t>
              </a:r>
            </a:p>
          </p:txBody>
        </p:sp>
      </p:gr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159" y="4130845"/>
            <a:ext cx="885114" cy="821681"/>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2763" y="2967907"/>
            <a:ext cx="839178" cy="1049905"/>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3172" y="4130845"/>
            <a:ext cx="818769" cy="1024370"/>
          </a:xfrm>
          <a:prstGeom prst="rect">
            <a:avLst/>
          </a:prstGeom>
        </p:spPr>
      </p:pic>
    </p:spTree>
    <p:extLst>
      <p:ext uri="{BB962C8B-B14F-4D97-AF65-F5344CB8AC3E}">
        <p14:creationId xmlns:p14="http://schemas.microsoft.com/office/powerpoint/2010/main" val="51935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WSPS Meetings and Events</a:t>
            </a:r>
          </a:p>
        </p:txBody>
      </p:sp>
      <p:sp>
        <p:nvSpPr>
          <p:cNvPr id="3" name="Content Placeholder 2"/>
          <p:cNvSpPr>
            <a:spLocks noGrp="1"/>
          </p:cNvSpPr>
          <p:nvPr>
            <p:ph idx="1"/>
          </p:nvPr>
        </p:nvSpPr>
        <p:spPr>
          <a:xfrm>
            <a:off x="628650" y="1690689"/>
            <a:ext cx="7886700" cy="4903802"/>
          </a:xfrm>
        </p:spPr>
        <p:txBody>
          <a:bodyPr>
            <a:normAutofit/>
          </a:bodyPr>
          <a:lstStyle/>
          <a:p>
            <a:pPr lvl="1"/>
            <a:r>
              <a:rPr lang="en-US" dirty="0"/>
              <a:t>Applications sent via e-mail to WSPS List-</a:t>
            </a:r>
            <a:r>
              <a:rPr lang="en-US" dirty="0" err="1"/>
              <a:t>serv</a:t>
            </a:r>
            <a:endParaRPr lang="en-US" dirty="0"/>
          </a:p>
          <a:p>
            <a:pPr lvl="1"/>
            <a:r>
              <a:rPr lang="en-US" dirty="0"/>
              <a:t>Due back to Heather via e-mail by date and time specified</a:t>
            </a:r>
          </a:p>
          <a:p>
            <a:pPr lvl="1"/>
            <a:r>
              <a:rPr lang="en-US" b="1" dirty="0"/>
              <a:t>VOTING</a:t>
            </a:r>
          </a:p>
          <a:p>
            <a:pPr lvl="2"/>
            <a:r>
              <a:rPr lang="en-US" dirty="0"/>
              <a:t>General Membership appoints Co-Docs/President-elect</a:t>
            </a:r>
          </a:p>
          <a:p>
            <a:pPr lvl="2"/>
            <a:r>
              <a:rPr lang="en-US" dirty="0"/>
              <a:t>General Membership appoints Exec Council</a:t>
            </a:r>
          </a:p>
          <a:p>
            <a:pPr lvl="2"/>
            <a:r>
              <a:rPr lang="en-US" dirty="0"/>
              <a:t>Exec Council appoints CO</a:t>
            </a:r>
          </a:p>
          <a:p>
            <a:pPr lvl="2"/>
            <a:r>
              <a:rPr lang="en-US" dirty="0"/>
              <a:t>Exec Council appoints remaining positions</a:t>
            </a:r>
          </a:p>
          <a:p>
            <a:pPr marL="914400" lvl="2" indent="0">
              <a:buNone/>
            </a:pPr>
            <a:endParaRPr lang="en-US" dirty="0"/>
          </a:p>
        </p:txBody>
      </p:sp>
    </p:spTree>
    <p:extLst>
      <p:ext uri="{BB962C8B-B14F-4D97-AF65-F5344CB8AC3E}">
        <p14:creationId xmlns:p14="http://schemas.microsoft.com/office/powerpoint/2010/main" val="124731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Co-Directors of Community Outreach Elections</a:t>
            </a:r>
          </a:p>
        </p:txBody>
      </p:sp>
      <p:sp>
        <p:nvSpPr>
          <p:cNvPr id="5" name="TextBox 4"/>
          <p:cNvSpPr txBox="1"/>
          <p:nvPr/>
        </p:nvSpPr>
        <p:spPr>
          <a:xfrm>
            <a:off x="3814340" y="5190899"/>
            <a:ext cx="2412523" cy="461665"/>
          </a:xfrm>
          <a:prstGeom prst="rect">
            <a:avLst/>
          </a:prstGeom>
          <a:noFill/>
        </p:spPr>
        <p:txBody>
          <a:bodyPr wrap="square" rtlCol="0">
            <a:spAutoFit/>
          </a:bodyPr>
          <a:lstStyle/>
          <a:p>
            <a:r>
              <a:rPr lang="en-US" sz="2400"/>
              <a:t>Collin Dean</a:t>
            </a:r>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9090" y="1852008"/>
            <a:ext cx="2667491" cy="3337327"/>
          </a:xfrm>
          <a:prstGeom prst="rect">
            <a:avLst/>
          </a:prstGeom>
        </p:spPr>
      </p:pic>
    </p:spTree>
    <p:extLst>
      <p:ext uri="{BB962C8B-B14F-4D97-AF65-F5344CB8AC3E}">
        <p14:creationId xmlns:p14="http://schemas.microsoft.com/office/powerpoint/2010/main" val="22148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Agenda</a:t>
            </a:r>
          </a:p>
        </p:txBody>
      </p:sp>
      <p:sp>
        <p:nvSpPr>
          <p:cNvPr id="3" name="Content Placeholder 2"/>
          <p:cNvSpPr>
            <a:spLocks noGrp="1"/>
          </p:cNvSpPr>
          <p:nvPr>
            <p:ph idx="1"/>
          </p:nvPr>
        </p:nvSpPr>
        <p:spPr>
          <a:xfrm>
            <a:off x="628650" y="1690689"/>
            <a:ext cx="7886700" cy="4486274"/>
          </a:xfrm>
        </p:spPr>
        <p:txBody>
          <a:bodyPr>
            <a:normAutofit/>
          </a:bodyPr>
          <a:lstStyle/>
          <a:p>
            <a:pPr marL="457200" lvl="1" indent="0" algn="ctr">
              <a:buNone/>
            </a:pPr>
            <a:endParaRPr lang="en-US" dirty="0"/>
          </a:p>
          <a:p>
            <a:pPr lvl="1"/>
            <a:r>
              <a:rPr lang="en-US" dirty="0"/>
              <a:t>Announcements</a:t>
            </a:r>
          </a:p>
          <a:p>
            <a:pPr lvl="1"/>
            <a:r>
              <a:rPr lang="en-US" dirty="0"/>
              <a:t>Executive Board Applications</a:t>
            </a:r>
          </a:p>
          <a:p>
            <a:pPr lvl="1"/>
            <a:r>
              <a:rPr lang="en-US" dirty="0"/>
              <a:t>Guest Speaker: Nick Olson</a:t>
            </a:r>
          </a:p>
          <a:p>
            <a:pPr lvl="1"/>
            <a:r>
              <a:rPr lang="en-US" dirty="0"/>
              <a:t>Announce Winners/Revote if needed</a:t>
            </a:r>
          </a:p>
          <a:p>
            <a:pPr lvl="1"/>
            <a:r>
              <a:rPr lang="en-US" dirty="0"/>
              <a:t>Adjourn</a:t>
            </a:r>
          </a:p>
          <a:p>
            <a:pPr lvl="1"/>
            <a:endParaRPr lang="en-US" dirty="0"/>
          </a:p>
          <a:p>
            <a:pPr marL="0" indent="0">
              <a:buNone/>
            </a:pPr>
            <a:endParaRPr lang="en-US" b="1" dirty="0"/>
          </a:p>
        </p:txBody>
      </p:sp>
    </p:spTree>
    <p:extLst>
      <p:ext uri="{BB962C8B-B14F-4D97-AF65-F5344CB8AC3E}">
        <p14:creationId xmlns:p14="http://schemas.microsoft.com/office/powerpoint/2010/main" val="4028288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Collin Dean</a:t>
            </a:r>
          </a:p>
        </p:txBody>
      </p:sp>
      <p:sp>
        <p:nvSpPr>
          <p:cNvPr id="3" name="Content Placeholder 2"/>
          <p:cNvSpPr>
            <a:spLocks noGrp="1"/>
          </p:cNvSpPr>
          <p:nvPr>
            <p:ph idx="1"/>
          </p:nvPr>
        </p:nvSpPr>
        <p:spPr>
          <a:xfrm>
            <a:off x="300920" y="1690689"/>
            <a:ext cx="7886700" cy="4903802"/>
          </a:xfrm>
        </p:spPr>
        <p:txBody>
          <a:bodyPr>
            <a:normAutofit fontScale="92500" lnSpcReduction="20000"/>
          </a:bodyPr>
          <a:lstStyle/>
          <a:p>
            <a:pPr marL="914400" lvl="2" indent="0">
              <a:buNone/>
            </a:pPr>
            <a:r>
              <a:rPr lang="en-US" dirty="0"/>
              <a:t>My passion for this position stems from my experiences as a DPH-1 within WSPS and has evolved through my position as co-chair of Organ Donation Awareness.  By working as a co-chair to extend our group’s outreach to the community, whether it be educating the public or registering potential donors to save and improve recipients’ lives, I have learned much about our capabilities as student pharmacists to make a difference within our society.  Having the ability to collaborate with other great organizations to hold events and recruit volunteers has made me proud to represent the profession of pharmacy and this organization.  One of my goals to further expand the community outreach position is to create a greater sense of a team-based approach between patients and health care professionals. The primary way I plan to do that is to develop more </a:t>
            </a:r>
            <a:r>
              <a:rPr lang="en-US" dirty="0" err="1"/>
              <a:t>interprofessional</a:t>
            </a:r>
            <a:r>
              <a:rPr lang="en-US" dirty="0"/>
              <a:t> relationships and volunteer opportunities with other health care professionals to benefit the public.   </a:t>
            </a:r>
          </a:p>
          <a:p>
            <a:pPr marL="914400" lvl="2" indent="0">
              <a:buNone/>
            </a:pPr>
            <a:endParaRPr lang="en-US" dirty="0"/>
          </a:p>
        </p:txBody>
      </p:sp>
    </p:spTree>
    <p:extLst>
      <p:ext uri="{BB962C8B-B14F-4D97-AF65-F5344CB8AC3E}">
        <p14:creationId xmlns:p14="http://schemas.microsoft.com/office/powerpoint/2010/main" val="419237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President – Elect Elections</a:t>
            </a:r>
          </a:p>
        </p:txBody>
      </p:sp>
      <p:sp>
        <p:nvSpPr>
          <p:cNvPr id="5" name="TextBox 4"/>
          <p:cNvSpPr txBox="1"/>
          <p:nvPr/>
        </p:nvSpPr>
        <p:spPr>
          <a:xfrm>
            <a:off x="983188" y="5418514"/>
            <a:ext cx="1952723" cy="369332"/>
          </a:xfrm>
          <a:prstGeom prst="rect">
            <a:avLst/>
          </a:prstGeom>
          <a:noFill/>
        </p:spPr>
        <p:txBody>
          <a:bodyPr wrap="square" rtlCol="0">
            <a:spAutoFit/>
          </a:bodyPr>
          <a:lstStyle/>
          <a:p>
            <a:r>
              <a:rPr lang="en-US" dirty="0"/>
              <a:t>Miranda Bowers</a:t>
            </a:r>
          </a:p>
        </p:txBody>
      </p:sp>
      <p:sp>
        <p:nvSpPr>
          <p:cNvPr id="6" name="TextBox 5"/>
          <p:cNvSpPr txBox="1"/>
          <p:nvPr/>
        </p:nvSpPr>
        <p:spPr>
          <a:xfrm>
            <a:off x="4057845" y="5418514"/>
            <a:ext cx="1650114" cy="369332"/>
          </a:xfrm>
          <a:prstGeom prst="rect">
            <a:avLst/>
          </a:prstGeom>
          <a:noFill/>
        </p:spPr>
        <p:txBody>
          <a:bodyPr wrap="square" rtlCol="0">
            <a:spAutoFit/>
          </a:bodyPr>
          <a:lstStyle/>
          <a:p>
            <a:r>
              <a:rPr lang="en-US" dirty="0"/>
              <a:t>Griffin </a:t>
            </a:r>
            <a:r>
              <a:rPr lang="en-US" dirty="0" err="1"/>
              <a:t>Budde</a:t>
            </a:r>
            <a:endParaRPr lang="en-US" dirty="0"/>
          </a:p>
        </p:txBody>
      </p:sp>
      <p:sp>
        <p:nvSpPr>
          <p:cNvPr id="7" name="TextBox 6"/>
          <p:cNvSpPr txBox="1"/>
          <p:nvPr/>
        </p:nvSpPr>
        <p:spPr>
          <a:xfrm>
            <a:off x="6818426" y="5418514"/>
            <a:ext cx="1688889" cy="369332"/>
          </a:xfrm>
          <a:prstGeom prst="rect">
            <a:avLst/>
          </a:prstGeom>
          <a:noFill/>
        </p:spPr>
        <p:txBody>
          <a:bodyPr wrap="square" rtlCol="0">
            <a:spAutoFit/>
          </a:bodyPr>
          <a:lstStyle/>
          <a:p>
            <a:r>
              <a:rPr lang="en-US" dirty="0"/>
              <a:t>Hannah Hecht</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368" y="2212038"/>
            <a:ext cx="2444723" cy="305862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449" y="2212038"/>
            <a:ext cx="2444723" cy="305862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7016" y="2212038"/>
            <a:ext cx="2444723" cy="3058620"/>
          </a:xfrm>
          <a:prstGeom prst="rect">
            <a:avLst/>
          </a:prstGeom>
        </p:spPr>
      </p:pic>
    </p:spTree>
    <p:extLst>
      <p:ext uri="{BB962C8B-B14F-4D97-AF65-F5344CB8AC3E}">
        <p14:creationId xmlns:p14="http://schemas.microsoft.com/office/powerpoint/2010/main" val="155403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Miranda Bowers</a:t>
            </a:r>
          </a:p>
        </p:txBody>
      </p:sp>
      <p:sp>
        <p:nvSpPr>
          <p:cNvPr id="3" name="Content Placeholder 2"/>
          <p:cNvSpPr>
            <a:spLocks noGrp="1"/>
          </p:cNvSpPr>
          <p:nvPr>
            <p:ph idx="1"/>
          </p:nvPr>
        </p:nvSpPr>
        <p:spPr>
          <a:xfrm>
            <a:off x="328231" y="1690689"/>
            <a:ext cx="7886700" cy="4903802"/>
          </a:xfrm>
        </p:spPr>
        <p:txBody>
          <a:bodyPr>
            <a:normAutofit fontScale="92500" lnSpcReduction="20000"/>
          </a:bodyPr>
          <a:lstStyle/>
          <a:p>
            <a:pPr lvl="0"/>
            <a:r>
              <a:rPr lang="en-US" dirty="0"/>
              <a:t>I am very organized and have excellent time management skills</a:t>
            </a:r>
            <a:endParaRPr lang="en-US" sz="3600" dirty="0"/>
          </a:p>
          <a:p>
            <a:pPr lvl="0"/>
            <a:r>
              <a:rPr lang="en-US" dirty="0"/>
              <a:t>Took on role of Director of </a:t>
            </a:r>
            <a:r>
              <a:rPr lang="en-US" dirty="0" err="1"/>
              <a:t>Pharmflix</a:t>
            </a:r>
            <a:r>
              <a:rPr lang="en-US" dirty="0"/>
              <a:t> </a:t>
            </a:r>
            <a:endParaRPr lang="en-US" sz="3600" dirty="0"/>
          </a:p>
          <a:p>
            <a:pPr lvl="0"/>
            <a:r>
              <a:rPr lang="en-US" dirty="0"/>
              <a:t>Trained in Operation Diabetes/Airways/Heart/Immunizations, Med Drop, </a:t>
            </a:r>
            <a:r>
              <a:rPr lang="en-US" dirty="0" err="1"/>
              <a:t>MEDiC</a:t>
            </a:r>
            <a:r>
              <a:rPr lang="en-US" dirty="0"/>
              <a:t>, and Organ Donation Awareness. Volunteered several times with OD and Med Drop, more to come soon! </a:t>
            </a:r>
            <a:endParaRPr lang="en-US" sz="3600" dirty="0"/>
          </a:p>
          <a:p>
            <a:pPr lvl="0"/>
            <a:r>
              <a:rPr lang="en-US" dirty="0"/>
              <a:t>Passionate about getting more involved and encouraging others to get more involved both here in Wisconsin and nationally with conference attendance </a:t>
            </a:r>
            <a:endParaRPr lang="en-US" sz="3600" dirty="0"/>
          </a:p>
        </p:txBody>
      </p:sp>
    </p:spTree>
    <p:extLst>
      <p:ext uri="{BB962C8B-B14F-4D97-AF65-F5344CB8AC3E}">
        <p14:creationId xmlns:p14="http://schemas.microsoft.com/office/powerpoint/2010/main" val="235228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Griffin </a:t>
            </a:r>
            <a:r>
              <a:rPr lang="en-US" sz="3600" dirty="0" err="1">
                <a:solidFill>
                  <a:schemeClr val="bg1"/>
                </a:solidFill>
              </a:rPr>
              <a:t>Budde</a:t>
            </a:r>
            <a:endParaRPr lang="en-US" sz="3600" dirty="0">
              <a:solidFill>
                <a:schemeClr val="bg1"/>
              </a:solidFill>
            </a:endParaRPr>
          </a:p>
        </p:txBody>
      </p:sp>
      <p:sp>
        <p:nvSpPr>
          <p:cNvPr id="3" name="Content Placeholder 2"/>
          <p:cNvSpPr>
            <a:spLocks noGrp="1"/>
          </p:cNvSpPr>
          <p:nvPr>
            <p:ph idx="1"/>
          </p:nvPr>
        </p:nvSpPr>
        <p:spPr>
          <a:xfrm>
            <a:off x="-122397" y="1690689"/>
            <a:ext cx="4464816" cy="4903802"/>
          </a:xfrm>
        </p:spPr>
        <p:txBody>
          <a:bodyPr>
            <a:normAutofit fontScale="77500" lnSpcReduction="20000"/>
          </a:bodyPr>
          <a:lstStyle/>
          <a:p>
            <a:pPr marL="914400" lvl="2" indent="0" algn="ctr">
              <a:buNone/>
            </a:pPr>
            <a:r>
              <a:rPr lang="en-US" sz="2800" dirty="0"/>
              <a:t>I believe that my time as DPH-1 rep has shown that I am a driven, friendly and caring individual. If elected to be president elect/president in my third year, I guarantee that we will have the most connected organization this school has ever had. I have a passion for making each student’s future brighter. Building our Badger network strong will lead to successful careers for everyone in the school. Our collective success is my ultimate goal.</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5758" y="2055807"/>
            <a:ext cx="3797112" cy="3583524"/>
          </a:xfrm>
          <a:prstGeom prst="rect">
            <a:avLst/>
          </a:prstGeom>
        </p:spPr>
      </p:pic>
    </p:spTree>
    <p:extLst>
      <p:ext uri="{BB962C8B-B14F-4D97-AF65-F5344CB8AC3E}">
        <p14:creationId xmlns:p14="http://schemas.microsoft.com/office/powerpoint/2010/main" val="10038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596348"/>
            <a:ext cx="9143999" cy="821290"/>
          </a:xfrm>
        </p:spPr>
        <p:txBody>
          <a:bodyPr>
            <a:normAutofit/>
          </a:bodyPr>
          <a:lstStyle/>
          <a:p>
            <a:pPr algn="ctr"/>
            <a:r>
              <a:rPr lang="en-US" sz="3600" dirty="0">
                <a:solidFill>
                  <a:schemeClr val="bg1"/>
                </a:solidFill>
              </a:rPr>
              <a:t>Hannah Hecht</a:t>
            </a:r>
          </a:p>
        </p:txBody>
      </p:sp>
      <p:sp>
        <p:nvSpPr>
          <p:cNvPr id="3" name="Content Placeholder 2"/>
          <p:cNvSpPr>
            <a:spLocks noGrp="1"/>
          </p:cNvSpPr>
          <p:nvPr>
            <p:ph idx="1"/>
          </p:nvPr>
        </p:nvSpPr>
        <p:spPr>
          <a:xfrm>
            <a:off x="328231" y="1690689"/>
            <a:ext cx="7886700" cy="4903802"/>
          </a:xfrm>
        </p:spPr>
        <p:txBody>
          <a:bodyPr>
            <a:normAutofit fontScale="70000" lnSpcReduction="20000"/>
          </a:bodyPr>
          <a:lstStyle/>
          <a:p>
            <a:pPr lvl="0"/>
            <a:r>
              <a:rPr lang="en-US" dirty="0"/>
              <a:t>This past semester I tried to gain as much exposure to as many different operations and executive positions as possible to see if I could be a good fit as a leader in WSPS, and if I could positively benefit the organization. </a:t>
            </a:r>
          </a:p>
          <a:p>
            <a:pPr lvl="0"/>
            <a:r>
              <a:rPr lang="en-US" dirty="0"/>
              <a:t>After volunteering with Operations Airways, Airways with PHP, and Immunizations, training with Operation Diabetes to volunteer this semester, volunteering at the career fair, being a part of the Coats Committee, and attending the Networking Luncheon I truly believe that I have a good understanding of how WSPS operates and how it could be improved upon.   </a:t>
            </a:r>
          </a:p>
          <a:p>
            <a:pPr lvl="0"/>
            <a:r>
              <a:rPr lang="en-US" dirty="0"/>
              <a:t>I have spoken with many general and board members of WSPS and heard many ideas as well as I have many ideas regarding how we can improve our school and our community.</a:t>
            </a:r>
          </a:p>
          <a:p>
            <a:pPr lvl="0"/>
            <a:r>
              <a:rPr lang="en-US" dirty="0"/>
              <a:t>The number and enthusiasm of members of WSPS should inspire us all to realize that we have the power to prompt change in our school and our community, and I would like to help lead that movement. </a:t>
            </a:r>
          </a:p>
        </p:txBody>
      </p:sp>
    </p:spTree>
    <p:extLst>
      <p:ext uri="{BB962C8B-B14F-4D97-AF65-F5344CB8AC3E}">
        <p14:creationId xmlns:p14="http://schemas.microsoft.com/office/powerpoint/2010/main" val="2002585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903802"/>
          </a:xfrm>
        </p:spPr>
        <p:txBody>
          <a:bodyPr>
            <a:normAutofit/>
          </a:bodyPr>
          <a:lstStyle/>
          <a:p>
            <a:pPr marL="914400" lvl="2" indent="0">
              <a:buNone/>
            </a:pPr>
            <a:endParaRPr lang="en-US" dirty="0"/>
          </a:p>
        </p:txBody>
      </p:sp>
      <p:sp>
        <p:nvSpPr>
          <p:cNvPr id="5" name="Title 4"/>
          <p:cNvSpPr>
            <a:spLocks noGrp="1"/>
          </p:cNvSpPr>
          <p:nvPr>
            <p:ph type="title"/>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20959" y="2133600"/>
            <a:ext cx="333375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19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6906"/>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65196"/>
            <a:ext cx="8229600" cy="1143000"/>
          </a:xfrm>
        </p:spPr>
        <p:txBody>
          <a:bodyPr/>
          <a:lstStyle/>
          <a:p>
            <a:pPr algn="ctr"/>
            <a:r>
              <a:rPr lang="en-US" b="1" dirty="0">
                <a:solidFill>
                  <a:schemeClr val="bg1"/>
                </a:solidFill>
              </a:rPr>
              <a:t>Nick Olson</a:t>
            </a:r>
          </a:p>
        </p:txBody>
      </p:sp>
    </p:spTree>
    <p:extLst>
      <p:ext uri="{BB962C8B-B14F-4D97-AF65-F5344CB8AC3E}">
        <p14:creationId xmlns:p14="http://schemas.microsoft.com/office/powerpoint/2010/main" val="3776021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86906"/>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965196"/>
            <a:ext cx="8229600" cy="1143000"/>
          </a:xfrm>
        </p:spPr>
        <p:txBody>
          <a:bodyPr/>
          <a:lstStyle/>
          <a:p>
            <a:pPr algn="ctr"/>
            <a:r>
              <a:rPr lang="en-US" b="1" dirty="0">
                <a:solidFill>
                  <a:schemeClr val="bg1"/>
                </a:solidFill>
              </a:rPr>
              <a:t>Results</a:t>
            </a:r>
          </a:p>
        </p:txBody>
      </p:sp>
    </p:spTree>
    <p:extLst>
      <p:ext uri="{BB962C8B-B14F-4D97-AF65-F5344CB8AC3E}">
        <p14:creationId xmlns:p14="http://schemas.microsoft.com/office/powerpoint/2010/main" val="357847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THE HOLY COW AWARD!</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079" y="2590800"/>
            <a:ext cx="4393721" cy="400050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752600"/>
            <a:ext cx="4357844" cy="3810000"/>
          </a:xfrm>
          <a:prstGeom prst="rect">
            <a:avLst/>
          </a:prstGeom>
        </p:spPr>
      </p:pic>
    </p:spTree>
    <p:extLst>
      <p:ext uri="{BB962C8B-B14F-4D97-AF65-F5344CB8AC3E}">
        <p14:creationId xmlns:p14="http://schemas.microsoft.com/office/powerpoint/2010/main" val="1232929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p:nvPr>
        </p:nvSpPr>
        <p:spPr>
          <a:xfrm>
            <a:off x="628650" y="365126"/>
            <a:ext cx="7886700" cy="1325563"/>
          </a:xfrm>
        </p:spPr>
        <p:txBody>
          <a:bodyPr/>
          <a:lstStyle/>
          <a:p>
            <a:pPr algn="ctr"/>
            <a:r>
              <a:rPr lang="en-US" b="1" dirty="0">
                <a:solidFill>
                  <a:schemeClr val="bg1"/>
                </a:solidFill>
              </a:rPr>
              <a:t>HOLY COW! GREAT JOB!</a:t>
            </a:r>
          </a:p>
        </p:txBody>
      </p:sp>
      <p:sp>
        <p:nvSpPr>
          <p:cNvPr id="6" name="TextBox 5"/>
          <p:cNvSpPr txBox="1"/>
          <p:nvPr/>
        </p:nvSpPr>
        <p:spPr>
          <a:xfrm>
            <a:off x="381000" y="2783100"/>
            <a:ext cx="3733800" cy="2862322"/>
          </a:xfrm>
          <a:prstGeom prst="rect">
            <a:avLst/>
          </a:prstGeom>
          <a:noFill/>
          <a:ln w="57150">
            <a:solidFill>
              <a:srgbClr val="FF0000"/>
            </a:solidFill>
          </a:ln>
        </p:spPr>
        <p:txBody>
          <a:bodyPr wrap="square" rtlCol="0">
            <a:spAutoFit/>
          </a:bodyPr>
          <a:lstStyle/>
          <a:p>
            <a:r>
              <a:rPr lang="en-US" dirty="0"/>
              <a:t>This DPH-2 translated an entire OD power point into Spanish. She then presented the presentation in Spanish and answered many questions the parents had in Spanish. She put quite a bit of extra time into helping OD reach out to parents who may not have understood the important information had it been presented in English!</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3400" y="2209800"/>
            <a:ext cx="4648200" cy="4008922"/>
          </a:xfrm>
          <a:prstGeom prst="rect">
            <a:avLst/>
          </a:prstGeom>
        </p:spPr>
      </p:pic>
    </p:spTree>
    <p:extLst>
      <p:ext uri="{BB962C8B-B14F-4D97-AF65-F5344CB8AC3E}">
        <p14:creationId xmlns:p14="http://schemas.microsoft.com/office/powerpoint/2010/main" val="275671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Notecard Results</a:t>
            </a:r>
          </a:p>
        </p:txBody>
      </p:sp>
      <p:sp>
        <p:nvSpPr>
          <p:cNvPr id="3" name="Content Placeholder 2"/>
          <p:cNvSpPr>
            <a:spLocks noGrp="1"/>
          </p:cNvSpPr>
          <p:nvPr>
            <p:ph idx="1"/>
          </p:nvPr>
        </p:nvSpPr>
        <p:spPr>
          <a:xfrm>
            <a:off x="628650" y="1690689"/>
            <a:ext cx="7886700" cy="4903802"/>
          </a:xfrm>
        </p:spPr>
        <p:txBody>
          <a:bodyPr>
            <a:normAutofit/>
          </a:bodyPr>
          <a:lstStyle/>
          <a:p>
            <a:pPr marL="457200" lvl="1" indent="0" algn="ctr">
              <a:buNone/>
            </a:pPr>
            <a:endParaRPr lang="en-US" b="1" dirty="0"/>
          </a:p>
          <a:p>
            <a:pPr marL="457200" lvl="1" indent="0" algn="ctr">
              <a:buNone/>
            </a:pPr>
            <a:endParaRPr lang="en-US" b="1" dirty="0"/>
          </a:p>
          <a:p>
            <a:pPr marL="457200" lvl="1" indent="0" algn="ctr">
              <a:buNone/>
            </a:pPr>
            <a:r>
              <a:rPr lang="en-US" b="1" dirty="0"/>
              <a:t>Write a topic or speaker that you would like to see for our April Meeting:</a:t>
            </a:r>
          </a:p>
          <a:p>
            <a:pPr marL="457200" lvl="1" indent="0" algn="ctr">
              <a:buNone/>
            </a:pPr>
            <a:endParaRPr lang="en-US" b="1" dirty="0"/>
          </a:p>
          <a:p>
            <a:pPr marL="457200" lvl="1" indent="0" algn="ctr">
              <a:buNone/>
            </a:pPr>
            <a:r>
              <a:rPr lang="en-US" b="1" dirty="0"/>
              <a:t>Recovered Addict in our Profession</a:t>
            </a:r>
          </a:p>
          <a:p>
            <a:pPr marL="457200" lvl="1" indent="0" algn="ctr">
              <a:buNone/>
            </a:pPr>
            <a:endParaRPr lang="en-US" b="1" dirty="0"/>
          </a:p>
          <a:p>
            <a:pPr marL="457200" lvl="1" indent="0" algn="ctr">
              <a:buNone/>
            </a:pPr>
            <a:r>
              <a:rPr lang="en-US" b="1" dirty="0"/>
              <a:t>Questions that you have!!</a:t>
            </a:r>
          </a:p>
        </p:txBody>
      </p:sp>
    </p:spTree>
    <p:extLst>
      <p:ext uri="{BB962C8B-B14F-4D97-AF65-F5344CB8AC3E}">
        <p14:creationId xmlns:p14="http://schemas.microsoft.com/office/powerpoint/2010/main" val="408130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687" y="2667000"/>
            <a:ext cx="3121996" cy="3905964"/>
          </a:xfrm>
          <a:prstGeom prst="rect">
            <a:avLst/>
          </a:prstGeom>
        </p:spPr>
      </p:pic>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title"/>
          </p:nvPr>
        </p:nvSpPr>
        <p:spPr>
          <a:xfrm>
            <a:off x="665670" y="346385"/>
            <a:ext cx="7886700" cy="1325563"/>
          </a:xfrm>
        </p:spPr>
        <p:txBody>
          <a:bodyPr>
            <a:normAutofit fontScale="90000"/>
          </a:bodyPr>
          <a:lstStyle/>
          <a:p>
            <a:pPr algn="ctr"/>
            <a:r>
              <a:rPr lang="en-US" b="1" dirty="0">
                <a:solidFill>
                  <a:schemeClr val="bg1"/>
                </a:solidFill>
              </a:rPr>
              <a:t>THE HOLY COW AWARD GOES TO…</a:t>
            </a:r>
          </a:p>
        </p:txBody>
      </p:sp>
      <p:sp>
        <p:nvSpPr>
          <p:cNvPr id="6" name="Content Placeholder 2"/>
          <p:cNvSpPr>
            <a:spLocks noGrp="1"/>
          </p:cNvSpPr>
          <p:nvPr>
            <p:ph idx="1"/>
          </p:nvPr>
        </p:nvSpPr>
        <p:spPr>
          <a:xfrm>
            <a:off x="184214" y="1949903"/>
            <a:ext cx="3382788" cy="533400"/>
          </a:xfrm>
          <a:ln w="38100">
            <a:solidFill>
              <a:srgbClr val="FF0000"/>
            </a:solidFill>
          </a:ln>
        </p:spPr>
        <p:txBody>
          <a:bodyPr>
            <a:normAutofit fontScale="85000" lnSpcReduction="10000"/>
          </a:bodyPr>
          <a:lstStyle/>
          <a:p>
            <a:pPr marL="0" indent="0">
              <a:buNone/>
            </a:pPr>
            <a:r>
              <a:rPr lang="en-US" dirty="0"/>
              <a:t>Beatriz Jimenez </a:t>
            </a:r>
            <a:r>
              <a:rPr lang="en-US" dirty="0" err="1"/>
              <a:t>Cadilla</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9020" y="2286000"/>
            <a:ext cx="4376230" cy="4357687"/>
          </a:xfrm>
          <a:prstGeom prst="rect">
            <a:avLst/>
          </a:prstGeom>
        </p:spPr>
      </p:pic>
      <p:sp>
        <p:nvSpPr>
          <p:cNvPr id="9" name="Speech Bubble: Oval 8"/>
          <p:cNvSpPr/>
          <p:nvPr/>
        </p:nvSpPr>
        <p:spPr>
          <a:xfrm rot="18573892" flipH="1">
            <a:off x="2865352" y="3792441"/>
            <a:ext cx="2991676" cy="1725803"/>
          </a:xfrm>
          <a:prstGeom prst="wedgeEllipseCallou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56682" y="4038600"/>
            <a:ext cx="2349500" cy="1077218"/>
          </a:xfrm>
          <a:prstGeom prst="rect">
            <a:avLst/>
          </a:prstGeom>
          <a:noFill/>
        </p:spPr>
        <p:txBody>
          <a:bodyPr wrap="square" rtlCol="0">
            <a:spAutoFit/>
          </a:bodyPr>
          <a:lstStyle/>
          <a:p>
            <a:r>
              <a:rPr lang="en-US" sz="3200" b="1" dirty="0"/>
              <a:t>Great Job Bea!</a:t>
            </a:r>
          </a:p>
        </p:txBody>
      </p:sp>
    </p:spTree>
    <p:extLst>
      <p:ext uri="{BB962C8B-B14F-4D97-AF65-F5344CB8AC3E}">
        <p14:creationId xmlns:p14="http://schemas.microsoft.com/office/powerpoint/2010/main" val="277787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Electronic Patient Care Projects Sign-up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319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136604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4230356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48099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5400" b="1" dirty="0"/>
          </a:p>
          <a:p>
            <a:pPr marL="0" indent="0" algn="ctr">
              <a:buNone/>
            </a:pPr>
            <a:r>
              <a:rPr lang="en-US" sz="5400" b="1" dirty="0"/>
              <a:t>Questions?</a:t>
            </a:r>
          </a:p>
        </p:txBody>
      </p:sp>
    </p:spTree>
    <p:extLst>
      <p:ext uri="{BB962C8B-B14F-4D97-AF65-F5344CB8AC3E}">
        <p14:creationId xmlns:p14="http://schemas.microsoft.com/office/powerpoint/2010/main" val="270116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28650" y="295897"/>
            <a:ext cx="8229600" cy="1143000"/>
          </a:xfrm>
        </p:spPr>
        <p:txBody>
          <a:bodyPr/>
          <a:lstStyle/>
          <a:p>
            <a:pPr algn="ctr"/>
            <a:r>
              <a:rPr lang="en-US" b="1" dirty="0">
                <a:solidFill>
                  <a:schemeClr val="bg1"/>
                </a:solidFill>
              </a:rPr>
              <a:t>Thank you for coming!</a:t>
            </a:r>
          </a:p>
        </p:txBody>
      </p:sp>
      <p:sp>
        <p:nvSpPr>
          <p:cNvPr id="3" name="Content Placeholder 2"/>
          <p:cNvSpPr>
            <a:spLocks noGrp="1"/>
          </p:cNvSpPr>
          <p:nvPr>
            <p:ph idx="1"/>
          </p:nvPr>
        </p:nvSpPr>
        <p:spPr>
          <a:xfrm>
            <a:off x="628650" y="1690689"/>
            <a:ext cx="7886700" cy="4903802"/>
          </a:xfrm>
        </p:spPr>
        <p:txBody>
          <a:bodyPr>
            <a:normAutofit/>
          </a:bodyPr>
          <a:lstStyle/>
          <a:p>
            <a:pPr lvl="1" algn="ctr"/>
            <a:r>
              <a:rPr lang="en-US" dirty="0"/>
              <a:t>Look out for the email with the application!</a:t>
            </a:r>
          </a:p>
          <a:p>
            <a:pPr marL="457200" lvl="1" indent="0" algn="ctr">
              <a:buNone/>
            </a:pPr>
            <a:endParaRPr lang="en-US" i="1" dirty="0"/>
          </a:p>
          <a:p>
            <a:pPr marL="457200" lvl="1" indent="0" algn="ctr">
              <a:buNone/>
            </a:pPr>
            <a:endParaRPr lang="en-US" i="1" dirty="0"/>
          </a:p>
          <a:p>
            <a:pPr marL="457200" lvl="1" indent="0" algn="ctr">
              <a:buNone/>
            </a:pPr>
            <a:r>
              <a:rPr lang="en-US" b="1" i="1" dirty="0"/>
              <a:t>Next Meeting: Monday, March 6</a:t>
            </a:r>
            <a:r>
              <a:rPr lang="en-US" b="1" i="1" baseline="30000" dirty="0"/>
              <a:t>th</a:t>
            </a:r>
            <a:r>
              <a:rPr lang="en-US" b="1" i="1" dirty="0"/>
              <a:t> at 5:30pm</a:t>
            </a:r>
          </a:p>
        </p:txBody>
      </p:sp>
    </p:spTree>
    <p:extLst>
      <p:ext uri="{BB962C8B-B14F-4D97-AF65-F5344CB8AC3E}">
        <p14:creationId xmlns:p14="http://schemas.microsoft.com/office/powerpoint/2010/main" val="120846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Code for Today</a:t>
            </a:r>
          </a:p>
        </p:txBody>
      </p:sp>
      <p:sp>
        <p:nvSpPr>
          <p:cNvPr id="3" name="Content Placeholder 2"/>
          <p:cNvSpPr>
            <a:spLocks noGrp="1"/>
          </p:cNvSpPr>
          <p:nvPr>
            <p:ph idx="1"/>
          </p:nvPr>
        </p:nvSpPr>
        <p:spPr/>
        <p:txBody>
          <a:bodyPr>
            <a:normAutofit/>
          </a:bodyPr>
          <a:lstStyle/>
          <a:p>
            <a:pPr marL="0" indent="0" algn="ctr">
              <a:buNone/>
            </a:pPr>
            <a:endParaRPr lang="en-US" sz="9600" b="1" dirty="0"/>
          </a:p>
          <a:p>
            <a:pPr marL="0" indent="0" algn="ctr">
              <a:buNone/>
            </a:pPr>
            <a:r>
              <a:rPr lang="en-US" sz="9600" b="1" dirty="0"/>
              <a:t>1215</a:t>
            </a:r>
          </a:p>
        </p:txBody>
      </p:sp>
    </p:spTree>
    <p:extLst>
      <p:ext uri="{BB962C8B-B14F-4D97-AF65-F5344CB8AC3E}">
        <p14:creationId xmlns:p14="http://schemas.microsoft.com/office/powerpoint/2010/main" val="248326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WSPS Meetings and Events</a:t>
            </a:r>
          </a:p>
        </p:txBody>
      </p:sp>
      <p:sp>
        <p:nvSpPr>
          <p:cNvPr id="3" name="Content Placeholder 2"/>
          <p:cNvSpPr>
            <a:spLocks noGrp="1"/>
          </p:cNvSpPr>
          <p:nvPr>
            <p:ph idx="1"/>
          </p:nvPr>
        </p:nvSpPr>
        <p:spPr>
          <a:xfrm>
            <a:off x="628650" y="1690689"/>
            <a:ext cx="7886700" cy="4903802"/>
          </a:xfrm>
        </p:spPr>
        <p:txBody>
          <a:bodyPr>
            <a:normAutofit lnSpcReduction="10000"/>
          </a:bodyPr>
          <a:lstStyle/>
          <a:p>
            <a:pPr marL="457200" lvl="1" indent="0" algn="ctr">
              <a:buNone/>
            </a:pPr>
            <a:r>
              <a:rPr lang="en-US" b="1" dirty="0"/>
              <a:t>WSPS General Meetings</a:t>
            </a:r>
          </a:p>
          <a:p>
            <a:pPr marL="457200" lvl="1" indent="0" algn="ctr">
              <a:buNone/>
            </a:pPr>
            <a:r>
              <a:rPr lang="en-US" strike="sngStrike" dirty="0"/>
              <a:t>Wednesday, February 8</a:t>
            </a:r>
            <a:r>
              <a:rPr lang="en-US" strike="sngStrike" baseline="30000" dirty="0"/>
              <a:t>th</a:t>
            </a:r>
            <a:r>
              <a:rPr lang="en-US" strike="sngStrike" dirty="0"/>
              <a:t> at 5:30</a:t>
            </a:r>
          </a:p>
          <a:p>
            <a:pPr marL="457200" lvl="1" indent="0" algn="ctr">
              <a:buNone/>
            </a:pPr>
            <a:r>
              <a:rPr lang="en-US" dirty="0"/>
              <a:t>Monday, March 6</a:t>
            </a:r>
            <a:r>
              <a:rPr lang="en-US" baseline="30000" dirty="0"/>
              <a:t>th</a:t>
            </a:r>
            <a:r>
              <a:rPr lang="en-US" dirty="0"/>
              <a:t> at 5:30</a:t>
            </a:r>
          </a:p>
          <a:p>
            <a:pPr marL="457200" lvl="1" indent="0" algn="ctr">
              <a:buNone/>
            </a:pPr>
            <a:r>
              <a:rPr lang="en-US" dirty="0"/>
              <a:t>Thursday, April 6</a:t>
            </a:r>
            <a:r>
              <a:rPr lang="en-US" baseline="30000" dirty="0"/>
              <a:t>th</a:t>
            </a:r>
            <a:r>
              <a:rPr lang="en-US" dirty="0"/>
              <a:t> at </a:t>
            </a:r>
            <a:r>
              <a:rPr lang="en-US" b="1" dirty="0">
                <a:solidFill>
                  <a:srgbClr val="FF0000"/>
                </a:solidFill>
              </a:rPr>
              <a:t>6:30</a:t>
            </a:r>
          </a:p>
          <a:p>
            <a:pPr marL="457200" lvl="1" indent="0" algn="ctr">
              <a:buNone/>
            </a:pPr>
            <a:r>
              <a:rPr lang="en-US" dirty="0"/>
              <a:t>Thursday, April 27</a:t>
            </a:r>
            <a:r>
              <a:rPr lang="en-US" baseline="30000" dirty="0"/>
              <a:t>th</a:t>
            </a:r>
            <a:r>
              <a:rPr lang="en-US" dirty="0"/>
              <a:t> at 5:45pm</a:t>
            </a:r>
          </a:p>
          <a:p>
            <a:pPr marL="457200" lvl="1" indent="0" algn="ctr">
              <a:buNone/>
            </a:pPr>
            <a:endParaRPr lang="en-US" dirty="0"/>
          </a:p>
          <a:p>
            <a:pPr marL="457200" lvl="1" indent="0" algn="ctr">
              <a:buNone/>
            </a:pPr>
            <a:r>
              <a:rPr lang="en-US" b="1" dirty="0"/>
              <a:t>WSPS Events</a:t>
            </a:r>
          </a:p>
          <a:p>
            <a:pPr marL="457200" lvl="1" indent="0" algn="ctr">
              <a:buNone/>
            </a:pPr>
            <a:r>
              <a:rPr lang="en-US" dirty="0"/>
              <a:t>Health and Wellness Fairs</a:t>
            </a:r>
          </a:p>
          <a:p>
            <a:pPr marL="457200" lvl="1" indent="0" algn="ctr">
              <a:buNone/>
            </a:pPr>
            <a:r>
              <a:rPr lang="en-US" dirty="0"/>
              <a:t>Rx Factor</a:t>
            </a:r>
          </a:p>
          <a:p>
            <a:pPr marL="457200" lvl="1" indent="0" algn="ctr">
              <a:buNone/>
            </a:pPr>
            <a:r>
              <a:rPr lang="en-US" dirty="0"/>
              <a:t>White Coat Ceremony</a:t>
            </a:r>
          </a:p>
        </p:txBody>
      </p:sp>
    </p:spTree>
    <p:extLst>
      <p:ext uri="{BB962C8B-B14F-4D97-AF65-F5344CB8AC3E}">
        <p14:creationId xmlns:p14="http://schemas.microsoft.com/office/powerpoint/2010/main" val="228767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State and National Meetings</a:t>
            </a:r>
          </a:p>
        </p:txBody>
      </p:sp>
      <p:sp>
        <p:nvSpPr>
          <p:cNvPr id="3" name="Content Placeholder 2"/>
          <p:cNvSpPr>
            <a:spLocks noGrp="1"/>
          </p:cNvSpPr>
          <p:nvPr>
            <p:ph idx="1"/>
          </p:nvPr>
        </p:nvSpPr>
        <p:spPr>
          <a:xfrm>
            <a:off x="628650" y="1690689"/>
            <a:ext cx="7886700" cy="4903802"/>
          </a:xfrm>
        </p:spPr>
        <p:txBody>
          <a:bodyPr>
            <a:normAutofit/>
          </a:bodyPr>
          <a:lstStyle/>
          <a:p>
            <a:pPr marL="457200" lvl="1" indent="0" algn="ctr">
              <a:buNone/>
            </a:pPr>
            <a:r>
              <a:rPr lang="en-US" b="1" dirty="0"/>
              <a:t>March 2</a:t>
            </a:r>
            <a:r>
              <a:rPr lang="en-US" b="1" baseline="30000" dirty="0"/>
              <a:t>nd</a:t>
            </a:r>
            <a:r>
              <a:rPr lang="en-US" b="1" dirty="0"/>
              <a:t>, 2017 PSW Legislative Day</a:t>
            </a:r>
          </a:p>
          <a:p>
            <a:pPr marL="457200" lvl="1" indent="0" algn="ctr">
              <a:buNone/>
            </a:pPr>
            <a:r>
              <a:rPr lang="en-US" b="1" dirty="0"/>
              <a:t>Madison, WI</a:t>
            </a:r>
          </a:p>
          <a:p>
            <a:pPr marL="457200" lvl="1" indent="0" algn="ctr">
              <a:buNone/>
            </a:pPr>
            <a:endParaRPr lang="en-US" b="1" dirty="0"/>
          </a:p>
          <a:p>
            <a:pPr marL="457200" lvl="1" indent="0" algn="ctr">
              <a:buNone/>
            </a:pPr>
            <a:r>
              <a:rPr lang="en-US" b="1" dirty="0"/>
              <a:t>March 24</a:t>
            </a:r>
            <a:r>
              <a:rPr lang="en-US" b="1" baseline="30000" dirty="0"/>
              <a:t>th</a:t>
            </a:r>
            <a:r>
              <a:rPr lang="en-US" b="1" dirty="0"/>
              <a:t>-27</a:t>
            </a:r>
            <a:r>
              <a:rPr lang="en-US" b="1" baseline="30000" dirty="0"/>
              <a:t>th</a:t>
            </a:r>
            <a:r>
              <a:rPr lang="en-US" b="1" dirty="0"/>
              <a:t>, 2017 </a:t>
            </a:r>
            <a:r>
              <a:rPr lang="en-US" b="1" dirty="0" err="1"/>
              <a:t>APhA</a:t>
            </a:r>
            <a:r>
              <a:rPr lang="en-US" b="1" dirty="0"/>
              <a:t> Annual</a:t>
            </a:r>
          </a:p>
          <a:p>
            <a:pPr marL="457200" lvl="1" indent="0" algn="ctr">
              <a:buNone/>
            </a:pPr>
            <a:r>
              <a:rPr lang="en-US" b="1" dirty="0"/>
              <a:t>San Francisco, CA</a:t>
            </a:r>
          </a:p>
          <a:p>
            <a:pPr marL="457200" lvl="1" indent="0" algn="ctr">
              <a:buNone/>
            </a:pPr>
            <a:endParaRPr lang="en-US" b="1" dirty="0"/>
          </a:p>
          <a:p>
            <a:pPr marL="457200" lvl="1" indent="0" algn="ctr">
              <a:buNone/>
            </a:pPr>
            <a:r>
              <a:rPr lang="en-US" b="1" dirty="0"/>
              <a:t>April 6</a:t>
            </a:r>
            <a:r>
              <a:rPr lang="en-US" b="1" baseline="30000" dirty="0"/>
              <a:t>th</a:t>
            </a:r>
            <a:r>
              <a:rPr lang="en-US" b="1" dirty="0"/>
              <a:t> and 7</a:t>
            </a:r>
            <a:r>
              <a:rPr lang="en-US" b="1" baseline="30000" dirty="0"/>
              <a:t>th</a:t>
            </a:r>
            <a:r>
              <a:rPr lang="en-US" b="1" dirty="0"/>
              <a:t>, 2017 PSW Educational Conference</a:t>
            </a:r>
          </a:p>
          <a:p>
            <a:pPr marL="457200" lvl="1" indent="0" algn="ctr">
              <a:buNone/>
            </a:pPr>
            <a:r>
              <a:rPr lang="en-US" b="1" dirty="0"/>
              <a:t>Madison, WI</a:t>
            </a:r>
            <a:endParaRPr lang="en-US" dirty="0"/>
          </a:p>
        </p:txBody>
      </p:sp>
    </p:spTree>
    <p:extLst>
      <p:ext uri="{BB962C8B-B14F-4D97-AF65-F5344CB8AC3E}">
        <p14:creationId xmlns:p14="http://schemas.microsoft.com/office/powerpoint/2010/main" val="169548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pPr algn="ctr"/>
            <a:r>
              <a:rPr lang="en-US" sz="4800" b="1" dirty="0">
                <a:solidFill>
                  <a:schemeClr val="bg1"/>
                </a:solidFill>
              </a:rPr>
              <a:t>Rx Factor and Silent Auction </a:t>
            </a:r>
          </a:p>
        </p:txBody>
      </p:sp>
      <p:sp>
        <p:nvSpPr>
          <p:cNvPr id="3" name="Content Placeholder 2"/>
          <p:cNvSpPr>
            <a:spLocks noGrp="1"/>
          </p:cNvSpPr>
          <p:nvPr>
            <p:ph idx="1"/>
          </p:nvPr>
        </p:nvSpPr>
        <p:spPr>
          <a:xfrm>
            <a:off x="628650" y="1690689"/>
            <a:ext cx="3943350" cy="4486274"/>
          </a:xfrm>
        </p:spPr>
        <p:txBody>
          <a:bodyPr>
            <a:normAutofit/>
          </a:bodyPr>
          <a:lstStyle/>
          <a:p>
            <a:pPr marL="457200" lvl="1" indent="0">
              <a:buNone/>
            </a:pPr>
            <a:endParaRPr lang="en-US" dirty="0"/>
          </a:p>
          <a:p>
            <a:pPr marL="0" indent="0">
              <a:buNone/>
            </a:pPr>
            <a:endParaRPr lang="en-US" b="1" dirty="0"/>
          </a:p>
        </p:txBody>
      </p:sp>
      <p:sp>
        <p:nvSpPr>
          <p:cNvPr id="5" name="TextBox 4"/>
          <p:cNvSpPr txBox="1"/>
          <p:nvPr/>
        </p:nvSpPr>
        <p:spPr>
          <a:xfrm>
            <a:off x="628650" y="1921910"/>
            <a:ext cx="3714750" cy="4783689"/>
          </a:xfrm>
          <a:prstGeom prst="rect">
            <a:avLst/>
          </a:prstGeom>
          <a:noFill/>
        </p:spPr>
        <p:txBody>
          <a:bodyPr wrap="square" rtlCol="0">
            <a:spAutoFit/>
          </a:bodyPr>
          <a:lstStyle/>
          <a:p>
            <a:endParaRPr lang="en-US"/>
          </a:p>
        </p:txBody>
      </p:sp>
      <p:sp>
        <p:nvSpPr>
          <p:cNvPr id="6" name="TextBox 5"/>
          <p:cNvSpPr txBox="1"/>
          <p:nvPr/>
        </p:nvSpPr>
        <p:spPr>
          <a:xfrm>
            <a:off x="628650" y="1497598"/>
            <a:ext cx="7600950" cy="5709255"/>
          </a:xfrm>
          <a:prstGeom prst="rect">
            <a:avLst/>
          </a:prstGeom>
          <a:noFill/>
        </p:spPr>
        <p:txBody>
          <a:bodyPr wrap="square" rtlCol="0">
            <a:spAutoFit/>
          </a:bodyPr>
          <a:lstStyle/>
          <a:p>
            <a:endParaRPr lang="en-US" dirty="0"/>
          </a:p>
          <a:p>
            <a:r>
              <a:rPr lang="en-US" b="1" dirty="0"/>
              <a:t>WHAT – FREE Admission and Refreshments </a:t>
            </a:r>
          </a:p>
          <a:p>
            <a:endParaRPr lang="en-US" dirty="0"/>
          </a:p>
          <a:p>
            <a:r>
              <a:rPr lang="en-US" dirty="0"/>
              <a:t>Come participate in the </a:t>
            </a:r>
            <a:r>
              <a:rPr lang="en-US" b="1" i="1" dirty="0"/>
              <a:t>WSPS</a:t>
            </a:r>
            <a:r>
              <a:rPr lang="en-US" dirty="0"/>
              <a:t> </a:t>
            </a:r>
            <a:r>
              <a:rPr lang="en-US" b="1" i="1" dirty="0"/>
              <a:t>Silent Auction. </a:t>
            </a:r>
            <a:r>
              <a:rPr lang="en-US" dirty="0"/>
              <a:t>Items donated by students, staff and local businesses to benefit the WSPS Student Travel Fund!</a:t>
            </a:r>
          </a:p>
          <a:p>
            <a:endParaRPr lang="en-US" dirty="0"/>
          </a:p>
          <a:p>
            <a:r>
              <a:rPr lang="en-US" dirty="0"/>
              <a:t>RX Factor </a:t>
            </a:r>
            <a:r>
              <a:rPr lang="en-US" b="1" i="1" dirty="0"/>
              <a:t>Talent Show </a:t>
            </a:r>
            <a:r>
              <a:rPr lang="en-US" dirty="0"/>
              <a:t>to follow the Silent Auction. Watch your fellow student pharmacists share their talents!</a:t>
            </a:r>
          </a:p>
          <a:p>
            <a:endParaRPr lang="en-US" dirty="0"/>
          </a:p>
          <a:p>
            <a:r>
              <a:rPr lang="en-US" dirty="0"/>
              <a:t>Vote in the </a:t>
            </a:r>
            <a:r>
              <a:rPr lang="en-US" b="1" i="1" dirty="0"/>
              <a:t>Mr. Pharmacy Competition </a:t>
            </a:r>
            <a:r>
              <a:rPr lang="en-US" dirty="0"/>
              <a:t>and the winner will receive a prize! </a:t>
            </a:r>
          </a:p>
          <a:p>
            <a:pPr lvl="1" algn="ctr"/>
            <a:endParaRPr lang="en-US" sz="2000" b="1" dirty="0"/>
          </a:p>
          <a:p>
            <a:pPr lvl="1" algn="ctr"/>
            <a:r>
              <a:rPr lang="en-US" b="1" dirty="0"/>
              <a:t>WHEN </a:t>
            </a:r>
            <a:r>
              <a:rPr lang="en-US" sz="2000" b="1" dirty="0"/>
              <a:t>  </a:t>
            </a:r>
          </a:p>
          <a:p>
            <a:pPr lvl="1" algn="ctr"/>
            <a:r>
              <a:rPr lang="en-US" dirty="0"/>
              <a:t>April 19</a:t>
            </a:r>
            <a:r>
              <a:rPr lang="en-US" baseline="30000" dirty="0"/>
              <a:t>th</a:t>
            </a:r>
            <a:r>
              <a:rPr lang="en-US" dirty="0"/>
              <a:t>, 2017 </a:t>
            </a:r>
            <a:r>
              <a:rPr lang="en-US" dirty="0" err="1"/>
              <a:t>Rennebohm</a:t>
            </a:r>
            <a:r>
              <a:rPr lang="en-US" dirty="0"/>
              <a:t> Hall</a:t>
            </a:r>
          </a:p>
          <a:p>
            <a:pPr lvl="1" algn="ctr"/>
            <a:r>
              <a:rPr lang="en-US" sz="1600" dirty="0"/>
              <a:t>Silent Auction: 12-4:45 PM	The Commons</a:t>
            </a:r>
          </a:p>
          <a:p>
            <a:pPr lvl="1" algn="ctr"/>
            <a:r>
              <a:rPr lang="en-US" sz="1600" dirty="0"/>
              <a:t>Rx Factor: 5-6:30 PM Room 2006 </a:t>
            </a:r>
          </a:p>
          <a:p>
            <a:r>
              <a:rPr lang="en-US" sz="1600" b="1" dirty="0"/>
              <a:t>CONTACT</a:t>
            </a:r>
          </a:p>
          <a:p>
            <a:r>
              <a:rPr lang="en-US" sz="1500" dirty="0"/>
              <a:t>Looking to participate in the Rx Factor or Mr. Pharmacy Competition? Want to donate an item for the Silent Auction? Questions? </a:t>
            </a:r>
          </a:p>
          <a:p>
            <a:r>
              <a:rPr lang="en-US" sz="1500" dirty="0"/>
              <a:t>Email: </a:t>
            </a:r>
            <a:r>
              <a:rPr lang="en-US" sz="1500" dirty="0">
                <a:hlinkClick r:id="rId2"/>
              </a:rPr>
              <a:t>uwwspsrxfactor@gmail.com</a:t>
            </a:r>
            <a:r>
              <a:rPr lang="en-US" sz="1500" dirty="0"/>
              <a:t> </a:t>
            </a:r>
          </a:p>
          <a:p>
            <a:pPr lvl="1"/>
            <a:endParaRPr lang="en-US" sz="1600" b="1" dirty="0"/>
          </a:p>
          <a:p>
            <a:r>
              <a:rPr lang="en-US" dirty="0"/>
              <a:t>       </a:t>
            </a:r>
          </a:p>
        </p:txBody>
      </p:sp>
    </p:spTree>
    <p:extLst>
      <p:ext uri="{BB962C8B-B14F-4D97-AF65-F5344CB8AC3E}">
        <p14:creationId xmlns:p14="http://schemas.microsoft.com/office/powerpoint/2010/main" val="77879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80025" y="1921911"/>
            <a:ext cx="3549650" cy="4486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96348"/>
            <a:ext cx="9144000" cy="8425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pPr algn="ctr"/>
            <a:r>
              <a:rPr lang="en-US" b="1" dirty="0">
                <a:solidFill>
                  <a:schemeClr val="bg1"/>
                </a:solidFill>
              </a:rPr>
              <a:t>PANERA FUNDRAISING NIGHT</a:t>
            </a:r>
          </a:p>
        </p:txBody>
      </p:sp>
      <p:sp>
        <p:nvSpPr>
          <p:cNvPr id="3" name="Content Placeholder 2"/>
          <p:cNvSpPr>
            <a:spLocks noGrp="1"/>
          </p:cNvSpPr>
          <p:nvPr>
            <p:ph idx="1"/>
          </p:nvPr>
        </p:nvSpPr>
        <p:spPr>
          <a:xfrm>
            <a:off x="-152400" y="1921911"/>
            <a:ext cx="5105400" cy="4486274"/>
          </a:xfrm>
        </p:spPr>
        <p:txBody>
          <a:bodyPr>
            <a:normAutofit fontScale="77500" lnSpcReduction="20000"/>
          </a:bodyPr>
          <a:lstStyle/>
          <a:p>
            <a:pPr marL="457200" lvl="1" indent="0" algn="ctr">
              <a:buNone/>
            </a:pPr>
            <a:r>
              <a:rPr lang="en-US" sz="3200" b="1" dirty="0"/>
              <a:t>MARCH 1</a:t>
            </a:r>
            <a:r>
              <a:rPr lang="en-US" sz="3200" b="1" baseline="30000" dirty="0"/>
              <a:t>ST</a:t>
            </a:r>
            <a:r>
              <a:rPr lang="en-US" sz="3200" b="1" dirty="0"/>
              <a:t> from 4 </a:t>
            </a:r>
            <a:r>
              <a:rPr lang="mr-IN" sz="3200" b="1" dirty="0"/>
              <a:t>–</a:t>
            </a:r>
            <a:r>
              <a:rPr lang="en-US" sz="3200" b="1" dirty="0"/>
              <a:t> 8 PM</a:t>
            </a:r>
          </a:p>
          <a:p>
            <a:pPr marL="457200" lvl="1" indent="0" algn="ctr">
              <a:buNone/>
            </a:pPr>
            <a:r>
              <a:rPr lang="en-US" sz="3200" b="1" dirty="0"/>
              <a:t>PANERA BREAD ON UNIVERSITY</a:t>
            </a:r>
            <a:endParaRPr lang="en-US" dirty="0"/>
          </a:p>
          <a:p>
            <a:pPr lvl="1"/>
            <a:endParaRPr lang="en-US" u="sng" dirty="0"/>
          </a:p>
          <a:p>
            <a:pPr lvl="1"/>
            <a:r>
              <a:rPr lang="en-US" dirty="0"/>
              <a:t>If 50+ people attend, WSPS will receive </a:t>
            </a:r>
            <a:r>
              <a:rPr lang="en-US" b="1" dirty="0"/>
              <a:t>20% </a:t>
            </a:r>
            <a:r>
              <a:rPr lang="en-US" dirty="0"/>
              <a:t>of the purchases made that evening!</a:t>
            </a:r>
          </a:p>
          <a:p>
            <a:pPr lvl="1"/>
            <a:endParaRPr lang="en-US" dirty="0"/>
          </a:p>
          <a:p>
            <a:pPr lvl="1"/>
            <a:r>
              <a:rPr lang="en-US" u="sng" dirty="0"/>
              <a:t>MUST</a:t>
            </a:r>
            <a:r>
              <a:rPr lang="en-US" dirty="0"/>
              <a:t> bring a copy (paper or electronic) to the event for it to count towards our fundraiser</a:t>
            </a:r>
          </a:p>
          <a:p>
            <a:pPr lvl="1"/>
            <a:endParaRPr lang="en-US" dirty="0"/>
          </a:p>
          <a:p>
            <a:pPr lvl="1"/>
            <a:r>
              <a:rPr lang="en-US" b="1" dirty="0"/>
              <a:t>INVITE YOUR FRIENDS!!</a:t>
            </a:r>
          </a:p>
          <a:p>
            <a:pPr lvl="1"/>
            <a:endParaRPr lang="en-US" dirty="0"/>
          </a:p>
          <a:p>
            <a:pPr marL="0" indent="0">
              <a:buNone/>
            </a:pPr>
            <a:endParaRPr lang="en-US" b="1" dirty="0"/>
          </a:p>
        </p:txBody>
      </p:sp>
      <p:pic>
        <p:nvPicPr>
          <p:cNvPr id="5" name="Picture 4"/>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5280025" y="1814521"/>
            <a:ext cx="3549650" cy="4593664"/>
          </a:xfrm>
          <a:prstGeom prst="rect">
            <a:avLst/>
          </a:prstGeom>
        </p:spPr>
      </p:pic>
    </p:spTree>
    <p:extLst>
      <p:ext uri="{BB962C8B-B14F-4D97-AF65-F5344CB8AC3E}">
        <p14:creationId xmlns:p14="http://schemas.microsoft.com/office/powerpoint/2010/main" val="166893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
            <a:ext cx="8373035" cy="1162050"/>
          </a:xfrm>
        </p:spPr>
        <p:txBody>
          <a:bodyPr>
            <a:normAutofit/>
          </a:bodyPr>
          <a:lstStyle/>
          <a:p>
            <a:pPr algn="ctr"/>
            <a:r>
              <a:rPr lang="en-US" sz="4000" dirty="0">
                <a:solidFill>
                  <a:srgbClr val="660066"/>
                </a:solidFill>
              </a:rPr>
              <a:t>Free Naloxone! </a:t>
            </a:r>
            <a:br>
              <a:rPr lang="en-US" sz="4000" dirty="0">
                <a:solidFill>
                  <a:srgbClr val="660066"/>
                </a:solidFill>
              </a:rPr>
            </a:br>
            <a:r>
              <a:rPr lang="en-US" b="0" dirty="0">
                <a:solidFill>
                  <a:srgbClr val="660066"/>
                </a:solidFill>
              </a:rPr>
              <a:t>(for you and/or your patients)</a:t>
            </a:r>
            <a:endParaRPr lang="en-US" dirty="0">
              <a:solidFill>
                <a:srgbClr val="660066"/>
              </a:solidFill>
            </a:endParaRPr>
          </a:p>
        </p:txBody>
      </p:sp>
      <p:sp>
        <p:nvSpPr>
          <p:cNvPr id="5" name="Content Placeholder 4"/>
          <p:cNvSpPr>
            <a:spLocks noGrp="1"/>
          </p:cNvSpPr>
          <p:nvPr>
            <p:ph idx="1"/>
          </p:nvPr>
        </p:nvSpPr>
        <p:spPr>
          <a:xfrm>
            <a:off x="3575050" y="1468344"/>
            <a:ext cx="5111750" cy="5853113"/>
          </a:xfrm>
        </p:spPr>
        <p:txBody>
          <a:bodyPr>
            <a:normAutofit fontScale="85000" lnSpcReduction="10000"/>
          </a:bodyPr>
          <a:lstStyle/>
          <a:p>
            <a:pPr marL="514350" indent="-514350">
              <a:buFont typeface="+mj-lt"/>
              <a:buAutoNum type="arabicPeriod"/>
            </a:pPr>
            <a:r>
              <a:rPr lang="en-US" dirty="0"/>
              <a:t>Tell a pharmacist you want Naloxone, specifically the </a:t>
            </a:r>
            <a:r>
              <a:rPr lang="en-US" dirty="0" err="1"/>
              <a:t>Evzio</a:t>
            </a:r>
            <a:r>
              <a:rPr lang="en-US" dirty="0"/>
              <a:t> brand (this is the </a:t>
            </a:r>
            <a:r>
              <a:rPr lang="en-US" dirty="0" err="1"/>
              <a:t>AutoInjector</a:t>
            </a:r>
            <a:r>
              <a:rPr lang="en-US" dirty="0"/>
              <a:t> Name Brand Naloxone)</a:t>
            </a:r>
          </a:p>
          <a:p>
            <a:pPr marL="514350" indent="-514350">
              <a:buFont typeface="+mj-lt"/>
              <a:buAutoNum type="arabicPeriod"/>
            </a:pPr>
            <a:r>
              <a:rPr lang="en-US" dirty="0"/>
              <a:t>Give the pharmacist your prescription insurance card</a:t>
            </a:r>
          </a:p>
          <a:p>
            <a:pPr marL="514350" indent="-514350">
              <a:buFont typeface="+mj-lt"/>
              <a:buAutoNum type="arabicPeriod"/>
            </a:pPr>
            <a:r>
              <a:rPr lang="en-US" dirty="0"/>
              <a:t>The pharmacist will try to run </a:t>
            </a:r>
            <a:r>
              <a:rPr lang="en-US" dirty="0" err="1"/>
              <a:t>Evzio</a:t>
            </a:r>
            <a:r>
              <a:rPr lang="en-US" dirty="0"/>
              <a:t>, but your insurance will more than likely reject the claim (WOOHOO this is actually what we want) </a:t>
            </a:r>
          </a:p>
          <a:p>
            <a:pPr marL="514350" indent="-514350">
              <a:buFont typeface="+mj-lt"/>
              <a:buAutoNum type="arabicPeriod"/>
            </a:pPr>
            <a:r>
              <a:rPr lang="en-US" dirty="0"/>
              <a:t>Have the pharmacist call this phone number: </a:t>
            </a:r>
            <a:r>
              <a:rPr lang="en-US" b="1" dirty="0">
                <a:solidFill>
                  <a:srgbClr val="660066"/>
                </a:solidFill>
              </a:rPr>
              <a:t>(877)-438-9463 </a:t>
            </a:r>
          </a:p>
        </p:txBody>
      </p:sp>
      <p:pic>
        <p:nvPicPr>
          <p:cNvPr id="10" name="Picture 9" descr="EVZIO_Injector_30x40_4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47639"/>
            <a:ext cx="2682507" cy="4378512"/>
          </a:xfrm>
          <a:prstGeom prst="rect">
            <a:avLst/>
          </a:prstGeom>
        </p:spPr>
      </p:pic>
    </p:spTree>
    <p:extLst>
      <p:ext uri="{BB962C8B-B14F-4D97-AF65-F5344CB8AC3E}">
        <p14:creationId xmlns:p14="http://schemas.microsoft.com/office/powerpoint/2010/main" val="71568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660066"/>
                </a:solidFill>
              </a:rPr>
              <a:t>Free Naloxone! </a:t>
            </a:r>
            <a:br>
              <a:rPr lang="en-US" sz="4000" b="1" dirty="0">
                <a:solidFill>
                  <a:srgbClr val="660066"/>
                </a:solidFill>
              </a:rPr>
            </a:br>
            <a:r>
              <a:rPr lang="en-US" sz="2200" dirty="0">
                <a:solidFill>
                  <a:srgbClr val="660066"/>
                </a:solidFill>
              </a:rPr>
              <a:t>(continued)</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5"/>
            </a:pPr>
            <a:r>
              <a:rPr lang="en-US" dirty="0"/>
              <a:t>Smile at the pharmacist or intern while they wait on hold for a few minutes </a:t>
            </a:r>
          </a:p>
          <a:p>
            <a:pPr marL="514350" indent="-514350">
              <a:buFont typeface="+mj-lt"/>
              <a:buAutoNum type="arabicPeriod" startAt="5"/>
            </a:pPr>
            <a:r>
              <a:rPr lang="en-US" dirty="0"/>
              <a:t>Once talking to a representative, the pharmacist will explain to the manufacturer that the patient is </a:t>
            </a:r>
            <a:r>
              <a:rPr lang="en-US" dirty="0">
                <a:solidFill>
                  <a:srgbClr val="660066"/>
                </a:solidFill>
              </a:rPr>
              <a:t>OVER 18 </a:t>
            </a:r>
            <a:r>
              <a:rPr lang="en-US" dirty="0"/>
              <a:t>and </a:t>
            </a:r>
            <a:r>
              <a:rPr lang="en-US" dirty="0">
                <a:solidFill>
                  <a:srgbClr val="660066"/>
                </a:solidFill>
              </a:rPr>
              <a:t>commercial insurance is rejecting</a:t>
            </a:r>
          </a:p>
          <a:p>
            <a:pPr marL="514350" indent="-514350">
              <a:buFont typeface="+mj-lt"/>
              <a:buAutoNum type="arabicPeriod" startAt="5"/>
            </a:pPr>
            <a:r>
              <a:rPr lang="en-US" dirty="0"/>
              <a:t>The representative will confirm this and then give you a savings card to run through as secondary insurance (Bin, PCN, ID#, person code, &amp; group #) </a:t>
            </a:r>
          </a:p>
          <a:p>
            <a:pPr marL="514350" indent="-514350">
              <a:buFont typeface="+mj-lt"/>
              <a:buAutoNum type="arabicPeriod" startAt="5"/>
            </a:pPr>
            <a:r>
              <a:rPr lang="en-US" dirty="0"/>
              <a:t>Prevent some overdoses! </a:t>
            </a:r>
          </a:p>
          <a:p>
            <a:pPr marL="514350" indent="-514350">
              <a:buFont typeface="+mj-lt"/>
              <a:buAutoNum type="arabicPeriod" startAt="5"/>
            </a:pPr>
            <a:endParaRPr lang="en-US" dirty="0"/>
          </a:p>
        </p:txBody>
      </p:sp>
    </p:spTree>
    <p:extLst>
      <p:ext uri="{BB962C8B-B14F-4D97-AF65-F5344CB8AC3E}">
        <p14:creationId xmlns:p14="http://schemas.microsoft.com/office/powerpoint/2010/main" val="115564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1617</Words>
  <Application>Microsoft Office PowerPoint</Application>
  <PresentationFormat>On-screen Show (4:3)</PresentationFormat>
  <Paragraphs>215</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Engravers MT</vt:lpstr>
      <vt:lpstr>Office Theme</vt:lpstr>
      <vt:lpstr>Wisconsin Society of Pharmacy Students</vt:lpstr>
      <vt:lpstr>Agenda</vt:lpstr>
      <vt:lpstr>Notecard Results</vt:lpstr>
      <vt:lpstr>WSPS Meetings and Events</vt:lpstr>
      <vt:lpstr>State and National Meetings</vt:lpstr>
      <vt:lpstr>Rx Factor and Silent Auction </vt:lpstr>
      <vt:lpstr>PANERA FUNDRAISING NIGHT</vt:lpstr>
      <vt:lpstr>Free Naloxone!  (for you and/or your patients)</vt:lpstr>
      <vt:lpstr>Free Naloxone!  (continued)</vt:lpstr>
      <vt:lpstr>Relay For Life </vt:lpstr>
      <vt:lpstr>PAA-WSPS Golf Outing 2017</vt:lpstr>
      <vt:lpstr>Updates From Student Senate</vt:lpstr>
      <vt:lpstr>PSW Legislative Day</vt:lpstr>
      <vt:lpstr>“90 Second Policy Challenge: February 2017”</vt:lpstr>
      <vt:lpstr>“90 Second Policy Challenge: February 2017”</vt:lpstr>
      <vt:lpstr>WSPS Board Applications</vt:lpstr>
      <vt:lpstr>WSPS Transition</vt:lpstr>
      <vt:lpstr>WSPS Meetings and Events</vt:lpstr>
      <vt:lpstr>Co-Directors of Community Outreach Elections</vt:lpstr>
      <vt:lpstr>Collin Dean</vt:lpstr>
      <vt:lpstr>President – Elect Elections</vt:lpstr>
      <vt:lpstr>Miranda Bowers</vt:lpstr>
      <vt:lpstr>Griffin Budde</vt:lpstr>
      <vt:lpstr>Hannah Hecht</vt:lpstr>
      <vt:lpstr>PowerPoint Presentation</vt:lpstr>
      <vt:lpstr>Nick Olson</vt:lpstr>
      <vt:lpstr>Results</vt:lpstr>
      <vt:lpstr>THE HOLY COW AWARD!</vt:lpstr>
      <vt:lpstr>HOLY COW! GREAT JOB!</vt:lpstr>
      <vt:lpstr>THE HOLY COW AWARD GOES TO…</vt:lpstr>
      <vt:lpstr>Electronic Patient Care Projects Sign-up</vt:lpstr>
      <vt:lpstr>PowerPoint Presentation</vt:lpstr>
      <vt:lpstr>PowerPoint Presentation</vt:lpstr>
      <vt:lpstr>PowerPoint Presentation</vt:lpstr>
      <vt:lpstr>PowerPoint Presentation</vt:lpstr>
      <vt:lpstr>Thank you for coming!</vt:lpstr>
      <vt:lpstr>Access Code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Society of Pharmacy Students</dc:title>
  <dc:creator>Heather Stoner</dc:creator>
  <cp:lastModifiedBy>Sally Griffith-Oh</cp:lastModifiedBy>
  <cp:revision>35</cp:revision>
  <dcterms:created xsi:type="dcterms:W3CDTF">2017-01-22T23:53:54Z</dcterms:created>
  <dcterms:modified xsi:type="dcterms:W3CDTF">2019-04-23T15:15:32Z</dcterms:modified>
</cp:coreProperties>
</file>