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0" r:id="rId5"/>
    <p:sldId id="279" r:id="rId6"/>
    <p:sldId id="262" r:id="rId7"/>
    <p:sldId id="263" r:id="rId8"/>
    <p:sldId id="264" r:id="rId9"/>
    <p:sldId id="265" r:id="rId10"/>
    <p:sldId id="266" r:id="rId11"/>
    <p:sldId id="267" r:id="rId12"/>
    <p:sldId id="268" r:id="rId13"/>
    <p:sldId id="269" r:id="rId14"/>
    <p:sldId id="273" r:id="rId15"/>
    <p:sldId id="274" r:id="rId16"/>
    <p:sldId id="275" r:id="rId17"/>
    <p:sldId id="276" r:id="rId18"/>
    <p:sldId id="277" r:id="rId19"/>
    <p:sldId id="278" r:id="rId20"/>
    <p:sldId id="280" r:id="rId21"/>
    <p:sldId id="281" r:id="rId22"/>
    <p:sldId id="283" r:id="rId23"/>
    <p:sldId id="287" r:id="rId24"/>
    <p:sldId id="282" r:id="rId25"/>
    <p:sldId id="284" r:id="rId26"/>
    <p:sldId id="285" r:id="rId27"/>
    <p:sldId id="286" r:id="rId28"/>
    <p:sldId id="270" r:id="rId29"/>
    <p:sldId id="271"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72973" autoAdjust="0"/>
  </p:normalViewPr>
  <p:slideViewPr>
    <p:cSldViewPr snapToGrid="0">
      <p:cViewPr varScale="1">
        <p:scale>
          <a:sx n="71" d="100"/>
          <a:sy n="71"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D4E17-68C3-45BB-A8B0-9DB1FA4CEF81}"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A14CB-17FC-4B63-9789-DEF94E966655}" type="slidenum">
              <a:rPr lang="en-US" smtClean="0"/>
              <a:t>‹#›</a:t>
            </a:fld>
            <a:endParaRPr lang="en-US"/>
          </a:p>
        </p:txBody>
      </p:sp>
    </p:spTree>
    <p:extLst>
      <p:ext uri="{BB962C8B-B14F-4D97-AF65-F5344CB8AC3E}">
        <p14:creationId xmlns:p14="http://schemas.microsoft.com/office/powerpoint/2010/main" val="345723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761B-BB02-2B49-95B1-5C5432ED6CB8}" type="slidenum">
              <a:rPr lang="en-US" smtClean="0"/>
              <a:t>6</a:t>
            </a:fld>
            <a:endParaRPr lang="en-US"/>
          </a:p>
        </p:txBody>
      </p:sp>
    </p:spTree>
    <p:extLst>
      <p:ext uri="{BB962C8B-B14F-4D97-AF65-F5344CB8AC3E}">
        <p14:creationId xmlns:p14="http://schemas.microsoft.com/office/powerpoint/2010/main" val="156449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a:p>
            <a:endParaRPr lang="en-US" dirty="0"/>
          </a:p>
          <a:p>
            <a:r>
              <a:rPr lang="en-US" dirty="0"/>
              <a:t>Missing</a:t>
            </a:r>
            <a:r>
              <a:rPr lang="en-US" baseline="0" dirty="0"/>
              <a:t> lap top on </a:t>
            </a:r>
            <a:r>
              <a:rPr lang="en-US" baseline="0" dirty="0" err="1"/>
              <a:t>ippes</a:t>
            </a:r>
            <a:r>
              <a:rPr lang="en-US" baseline="0" dirty="0"/>
              <a:t> </a:t>
            </a:r>
          </a:p>
          <a:p>
            <a:r>
              <a:rPr lang="en-US" baseline="0" dirty="0"/>
              <a:t>-internship </a:t>
            </a:r>
          </a:p>
          <a:p>
            <a:r>
              <a:rPr lang="en-US" baseline="0" dirty="0"/>
              <a:t>-family member s</a:t>
            </a:r>
          </a:p>
        </p:txBody>
      </p:sp>
      <p:sp>
        <p:nvSpPr>
          <p:cNvPr id="4" name="Slide Number Placeholder 3"/>
          <p:cNvSpPr>
            <a:spLocks noGrp="1"/>
          </p:cNvSpPr>
          <p:nvPr>
            <p:ph type="sldNum" sz="quarter" idx="10"/>
          </p:nvPr>
        </p:nvSpPr>
        <p:spPr/>
        <p:txBody>
          <a:bodyPr/>
          <a:lstStyle/>
          <a:p>
            <a:fld id="{7238B97A-7039-D542-9D06-E25A8EA8BA04}" type="slidenum">
              <a:rPr lang="en-US" smtClean="0"/>
              <a:t>21</a:t>
            </a:fld>
            <a:endParaRPr lang="en-US"/>
          </a:p>
        </p:txBody>
      </p:sp>
    </p:spTree>
    <p:extLst>
      <p:ext uri="{BB962C8B-B14F-4D97-AF65-F5344CB8AC3E}">
        <p14:creationId xmlns:p14="http://schemas.microsoft.com/office/powerpoint/2010/main" val="303822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Collin</a:t>
            </a:r>
          </a:p>
        </p:txBody>
      </p:sp>
      <p:sp>
        <p:nvSpPr>
          <p:cNvPr id="4" name="Slide Number Placeholder 3"/>
          <p:cNvSpPr>
            <a:spLocks noGrp="1"/>
          </p:cNvSpPr>
          <p:nvPr>
            <p:ph type="sldNum" sz="quarter" idx="10"/>
          </p:nvPr>
        </p:nvSpPr>
        <p:spPr/>
        <p:txBody>
          <a:bodyPr/>
          <a:lstStyle/>
          <a:p>
            <a:fld id="{9ABA14CB-17FC-4B63-9789-DEF94E966655}" type="slidenum">
              <a:rPr lang="en-US" smtClean="0"/>
              <a:t>22</a:t>
            </a:fld>
            <a:endParaRPr lang="en-US"/>
          </a:p>
        </p:txBody>
      </p:sp>
    </p:spTree>
    <p:extLst>
      <p:ext uri="{BB962C8B-B14F-4D97-AF65-F5344CB8AC3E}">
        <p14:creationId xmlns:p14="http://schemas.microsoft.com/office/powerpoint/2010/main" val="381045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a:t>
            </a:r>
          </a:p>
          <a:p>
            <a:endParaRPr lang="en-US" dirty="0"/>
          </a:p>
          <a:p>
            <a:r>
              <a:rPr lang="en-US" dirty="0"/>
              <a:t>Guideline summary useful to get an overview of where information is located (page numbers of specific content)</a:t>
            </a:r>
          </a:p>
          <a:p>
            <a:r>
              <a:rPr lang="en-US" dirty="0"/>
              <a:t>Full pdf’s are available</a:t>
            </a:r>
          </a:p>
          <a:p>
            <a:r>
              <a:rPr lang="en-US" dirty="0"/>
              <a:t>May be useful in 2</a:t>
            </a:r>
            <a:r>
              <a:rPr lang="en-US" baseline="30000" dirty="0"/>
              <a:t>nd</a:t>
            </a:r>
            <a:r>
              <a:rPr lang="en-US" dirty="0"/>
              <a:t> year Drug Lit, 3</a:t>
            </a:r>
            <a:r>
              <a:rPr lang="en-US" baseline="30000" dirty="0"/>
              <a:t>rd</a:t>
            </a:r>
            <a:r>
              <a:rPr lang="en-US" dirty="0"/>
              <a:t> and 4</a:t>
            </a:r>
            <a:r>
              <a:rPr lang="en-US" baseline="30000" dirty="0"/>
              <a:t>th</a:t>
            </a:r>
            <a:r>
              <a:rPr lang="en-US" dirty="0"/>
              <a:t> year CI’s and for any rotations</a:t>
            </a:r>
          </a:p>
          <a:p>
            <a:r>
              <a:rPr lang="en-US" dirty="0"/>
              <a:t>- DO NOT GO THROUGH APhA site </a:t>
            </a:r>
            <a:r>
              <a:rPr lang="en-US" dirty="0">
                <a:sym typeface="Wingdings" panose="05000000000000000000" pitchFamily="2" charset="2"/>
              </a:rPr>
              <a:t> Use pharmacist.com  search “clinical guidelines”</a:t>
            </a:r>
            <a:endParaRPr lang="en-US" dirty="0"/>
          </a:p>
        </p:txBody>
      </p:sp>
      <p:sp>
        <p:nvSpPr>
          <p:cNvPr id="4" name="Slide Number Placeholder 3"/>
          <p:cNvSpPr>
            <a:spLocks noGrp="1"/>
          </p:cNvSpPr>
          <p:nvPr>
            <p:ph type="sldNum" sz="quarter" idx="10"/>
          </p:nvPr>
        </p:nvSpPr>
        <p:spPr/>
        <p:txBody>
          <a:bodyPr/>
          <a:lstStyle/>
          <a:p>
            <a:fld id="{B4CC0C38-C783-41F0-99BF-2652FE444131}" type="slidenum">
              <a:rPr lang="en-US" smtClean="0"/>
              <a:t>23</a:t>
            </a:fld>
            <a:endParaRPr lang="en-US"/>
          </a:p>
        </p:txBody>
      </p:sp>
    </p:spTree>
    <p:extLst>
      <p:ext uri="{BB962C8B-B14F-4D97-AF65-F5344CB8AC3E}">
        <p14:creationId xmlns:p14="http://schemas.microsoft.com/office/powerpoint/2010/main" val="36459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ym typeface="Wingdings"/>
              </a:rPr>
              <a:t>Sydney</a:t>
            </a:r>
          </a:p>
          <a:p>
            <a:endParaRPr lang="en-US" baseline="0" dirty="0">
              <a:sym typeface="Wingdings"/>
            </a:endParaRPr>
          </a:p>
        </p:txBody>
      </p:sp>
      <p:sp>
        <p:nvSpPr>
          <p:cNvPr id="4" name="Slide Number Placeholder 3"/>
          <p:cNvSpPr>
            <a:spLocks noGrp="1"/>
          </p:cNvSpPr>
          <p:nvPr>
            <p:ph type="sldNum" sz="quarter" idx="10"/>
          </p:nvPr>
        </p:nvSpPr>
        <p:spPr/>
        <p:txBody>
          <a:bodyPr/>
          <a:lstStyle/>
          <a:p>
            <a:fld id="{04FED86C-CAAE-2043-B9F5-D09DDB3F70E5}" type="slidenum">
              <a:rPr lang="en-US" smtClean="0"/>
              <a:t>24</a:t>
            </a:fld>
            <a:endParaRPr lang="en-US"/>
          </a:p>
        </p:txBody>
      </p:sp>
    </p:spTree>
    <p:extLst>
      <p:ext uri="{BB962C8B-B14F-4D97-AF65-F5344CB8AC3E}">
        <p14:creationId xmlns:p14="http://schemas.microsoft.com/office/powerpoint/2010/main" val="318308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year that Charles Darwin set voyage on the HMS Beagle</a:t>
            </a:r>
          </a:p>
          <a:p>
            <a:r>
              <a:rPr lang="en-US" dirty="0"/>
              <a:t>-First US eye hospital opened</a:t>
            </a:r>
          </a:p>
          <a:p>
            <a:r>
              <a:rPr lang="en-US" dirty="0"/>
              <a:t>-Maine became the 23</a:t>
            </a:r>
            <a:r>
              <a:rPr lang="en-US" baseline="30000" dirty="0"/>
              <a:t>rd</a:t>
            </a:r>
            <a:r>
              <a:rPr lang="en-US" dirty="0"/>
              <a:t> state</a:t>
            </a:r>
          </a:p>
          <a:p>
            <a:endParaRPr lang="en-US" dirty="0"/>
          </a:p>
        </p:txBody>
      </p:sp>
      <p:sp>
        <p:nvSpPr>
          <p:cNvPr id="4" name="Slide Number Placeholder 3"/>
          <p:cNvSpPr>
            <a:spLocks noGrp="1"/>
          </p:cNvSpPr>
          <p:nvPr>
            <p:ph type="sldNum" sz="quarter" idx="10"/>
          </p:nvPr>
        </p:nvSpPr>
        <p:spPr/>
        <p:txBody>
          <a:bodyPr/>
          <a:lstStyle/>
          <a:p>
            <a:fld id="{0D6FF4C3-39A6-4930-8E66-83221892D5B8}" type="slidenum">
              <a:rPr lang="en-US" smtClean="0"/>
              <a:t>28</a:t>
            </a:fld>
            <a:endParaRPr lang="en-US"/>
          </a:p>
        </p:txBody>
      </p:sp>
    </p:spTree>
    <p:extLst>
      <p:ext uri="{BB962C8B-B14F-4D97-AF65-F5344CB8AC3E}">
        <p14:creationId xmlns:p14="http://schemas.microsoft.com/office/powerpoint/2010/main" val="208815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64F4A-E64C-FF42-9823-0610705989D3}" type="slidenum">
              <a:rPr lang="en-US" smtClean="0"/>
              <a:t>11</a:t>
            </a:fld>
            <a:endParaRPr lang="en-US"/>
          </a:p>
        </p:txBody>
      </p:sp>
    </p:spTree>
    <p:extLst>
      <p:ext uri="{BB962C8B-B14F-4D97-AF65-F5344CB8AC3E}">
        <p14:creationId xmlns:p14="http://schemas.microsoft.com/office/powerpoint/2010/main" val="23902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64F4A-E64C-FF42-9823-0610705989D3}" type="slidenum">
              <a:rPr lang="en-US" smtClean="0"/>
              <a:t>12</a:t>
            </a:fld>
            <a:endParaRPr lang="en-US"/>
          </a:p>
        </p:txBody>
      </p:sp>
    </p:spTree>
    <p:extLst>
      <p:ext uri="{BB962C8B-B14F-4D97-AF65-F5344CB8AC3E}">
        <p14:creationId xmlns:p14="http://schemas.microsoft.com/office/powerpoint/2010/main" val="201412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Carrer fair volunteers → feel free to talk to me about any feedback you have regarding your job as a volunteer – they love this feedback!</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Rachel Kent → volunteered to represent WSPS tomorrow at our meeting because I will be taking an exam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73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4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1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Connor</a:t>
            </a:r>
          </a:p>
          <a:p>
            <a:endParaRPr lang="en-US" dirty="0"/>
          </a:p>
          <a:p>
            <a:r>
              <a:rPr lang="en-US" dirty="0"/>
              <a:t>Sections like:</a:t>
            </a:r>
          </a:p>
          <a:p>
            <a:r>
              <a:rPr lang="en-US" dirty="0"/>
              <a:t>-Selecting a Residency</a:t>
            </a:r>
          </a:p>
          <a:p>
            <a:r>
              <a:rPr lang="en-US" dirty="0"/>
              <a:t>-Interview skills packet</a:t>
            </a:r>
          </a:p>
          <a:p>
            <a:r>
              <a:rPr lang="en-US" dirty="0"/>
              <a:t>-Residency matching program</a:t>
            </a:r>
          </a:p>
          <a:p>
            <a:endParaRPr lang="en-US" dirty="0"/>
          </a:p>
        </p:txBody>
      </p:sp>
      <p:sp>
        <p:nvSpPr>
          <p:cNvPr id="4" name="Slide Number Placeholder 3"/>
          <p:cNvSpPr>
            <a:spLocks noGrp="1"/>
          </p:cNvSpPr>
          <p:nvPr>
            <p:ph type="sldNum" sz="quarter" idx="10"/>
          </p:nvPr>
        </p:nvSpPr>
        <p:spPr/>
        <p:txBody>
          <a:bodyPr/>
          <a:lstStyle/>
          <a:p>
            <a:fld id="{9ABA14CB-17FC-4B63-9789-DEF94E966655}" type="slidenum">
              <a:rPr lang="en-US" smtClean="0"/>
              <a:t>18</a:t>
            </a:fld>
            <a:endParaRPr lang="en-US"/>
          </a:p>
        </p:txBody>
      </p:sp>
    </p:spTree>
    <p:extLst>
      <p:ext uri="{BB962C8B-B14F-4D97-AF65-F5344CB8AC3E}">
        <p14:creationId xmlns:p14="http://schemas.microsoft.com/office/powerpoint/2010/main" val="376045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10"/>
          </p:nvPr>
        </p:nvSpPr>
        <p:spPr/>
        <p:txBody>
          <a:bodyPr/>
          <a:lstStyle/>
          <a:p>
            <a:fld id="{9ABA14CB-17FC-4B63-9789-DEF94E966655}" type="slidenum">
              <a:rPr lang="en-US" smtClean="0"/>
              <a:t>19</a:t>
            </a:fld>
            <a:endParaRPr lang="en-US"/>
          </a:p>
        </p:txBody>
      </p:sp>
    </p:spTree>
    <p:extLst>
      <p:ext uri="{BB962C8B-B14F-4D97-AF65-F5344CB8AC3E}">
        <p14:creationId xmlns:p14="http://schemas.microsoft.com/office/powerpoint/2010/main" val="26434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Hannah</a:t>
            </a:r>
          </a:p>
        </p:txBody>
      </p:sp>
      <p:sp>
        <p:nvSpPr>
          <p:cNvPr id="4" name="Slide Number Placeholder 3"/>
          <p:cNvSpPr>
            <a:spLocks noGrp="1"/>
          </p:cNvSpPr>
          <p:nvPr>
            <p:ph type="sldNum" sz="quarter" idx="10"/>
          </p:nvPr>
        </p:nvSpPr>
        <p:spPr/>
        <p:txBody>
          <a:bodyPr/>
          <a:lstStyle/>
          <a:p>
            <a:fld id="{9ABA14CB-17FC-4B63-9789-DEF94E966655}" type="slidenum">
              <a:rPr lang="en-US" smtClean="0"/>
              <a:t>20</a:t>
            </a:fld>
            <a:endParaRPr lang="en-US"/>
          </a:p>
        </p:txBody>
      </p:sp>
    </p:spTree>
    <p:extLst>
      <p:ext uri="{BB962C8B-B14F-4D97-AF65-F5344CB8AC3E}">
        <p14:creationId xmlns:p14="http://schemas.microsoft.com/office/powerpoint/2010/main" val="297986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33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69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0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1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89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59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33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7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54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1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99DF-C7B4-49FE-9B30-9DF810AD92B8}" type="datetimeFigureOut">
              <a:rPr lang="en-US" smtClean="0">
                <a:solidFill>
                  <a:prstClr val="black">
                    <a:tint val="75000"/>
                  </a:prstClr>
                </a:solidFill>
              </a:rPr>
              <a:pPr/>
              <a:t>4/23/2019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71B0C-BE98-42A7-B303-56091B19C2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040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aphameeting.pharmacis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d6KoCYr4nw&amp;index=12&amp;list=PLj-mt9qNAeRVfiHH9i8tOiBhUXvEtp5M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harmacist.com/career-option-profil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www.medilexicon.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9.JPG"/><Relationship Id="rId4" Type="http://schemas.openxmlformats.org/officeDocument/2006/relationships/hyperlink" Target="http://www.pharmacist.com/clinical-guidelin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a/wisc.edu/spreadsheets/d/1LF89nYlspf4q993rwdHN6Hf2hkJVXFBOkTo7uCYKaXI/edit?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emcconnell@wisc.edu"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hyperlink" Target="mailto:swagman3@wisc.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248654"/>
            <a:ext cx="7886700" cy="1325563"/>
          </a:xfrm>
        </p:spPr>
        <p:txBody>
          <a:bodyPr>
            <a:noAutofit/>
          </a:bodyPr>
          <a:lstStyle/>
          <a:p>
            <a:pPr algn="ctr"/>
            <a:r>
              <a:rPr lang="en-US" sz="5400" b="1" dirty="0">
                <a:solidFill>
                  <a:schemeClr val="accent1">
                    <a:lumMod val="50000"/>
                  </a:schemeClr>
                </a:solidFill>
              </a:rPr>
              <a:t>Wisconsin Society of Pharmacy Students</a:t>
            </a:r>
          </a:p>
        </p:txBody>
      </p:sp>
      <p:sp>
        <p:nvSpPr>
          <p:cNvPr id="8" name="Subtitle 2"/>
          <p:cNvSpPr>
            <a:spLocks noGrp="1"/>
          </p:cNvSpPr>
          <p:nvPr/>
        </p:nvSpPr>
        <p:spPr>
          <a:xfrm>
            <a:off x="2647949" y="5009147"/>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5B9BD5">
                    <a:lumMod val="50000"/>
                  </a:srgbClr>
                </a:solidFill>
                <a:effectLst/>
                <a:uLnTx/>
                <a:uFillTx/>
                <a:latin typeface="Calibri"/>
                <a:ea typeface="+mn-ea"/>
                <a:cs typeface="+mn-cs"/>
              </a:rPr>
              <a:t>General Meeting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rgbClr val="5B9BD5">
                    <a:lumMod val="50000"/>
                  </a:srgbClr>
                </a:solidFill>
                <a:latin typeface="Calibri"/>
              </a:rPr>
              <a:t>November</a:t>
            </a:r>
            <a:r>
              <a:rPr kumimoji="0" lang="en-US" sz="2800" b="1" i="0" u="none" strike="noStrike" kern="1200" cap="none" spc="0" normalizeH="0" baseline="0" noProof="0" dirty="0">
                <a:ln>
                  <a:noFill/>
                </a:ln>
                <a:solidFill>
                  <a:srgbClr val="5B9BD5">
                    <a:lumMod val="50000"/>
                  </a:srgbClr>
                </a:solidFill>
                <a:effectLst/>
                <a:uLnTx/>
                <a:uFillTx/>
                <a:latin typeface="Calibri"/>
                <a:ea typeface="+mn-ea"/>
                <a:cs typeface="+mn-cs"/>
              </a:rPr>
              <a:t> 6</a:t>
            </a:r>
            <a:r>
              <a:rPr kumimoji="0" lang="en-US" sz="2800" b="1" i="0" u="none" strike="noStrike" kern="1200" cap="none" spc="0" normalizeH="0" baseline="30000" noProof="0" dirty="0">
                <a:ln>
                  <a:noFill/>
                </a:ln>
                <a:solidFill>
                  <a:srgbClr val="5B9BD5">
                    <a:lumMod val="50000"/>
                  </a:srgbClr>
                </a:solidFill>
                <a:effectLst/>
                <a:uLnTx/>
                <a:uFillTx/>
                <a:latin typeface="Calibri"/>
                <a:ea typeface="+mn-ea"/>
                <a:cs typeface="+mn-cs"/>
              </a:rPr>
              <a:t>th</a:t>
            </a:r>
            <a:r>
              <a:rPr kumimoji="0" lang="en-US" sz="2800" b="1" i="0" u="none" strike="noStrike" kern="1200" cap="none" spc="0" normalizeH="0" baseline="0" noProof="0" dirty="0">
                <a:ln>
                  <a:noFill/>
                </a:ln>
                <a:solidFill>
                  <a:srgbClr val="5B9BD5">
                    <a:lumMod val="50000"/>
                  </a:srgbClr>
                </a:solidFill>
                <a:effectLst/>
                <a:uLnTx/>
                <a:uFillTx/>
                <a:latin typeface="Calibri"/>
                <a:ea typeface="+mn-ea"/>
                <a:cs typeface="+mn-cs"/>
              </a:rPr>
              <a:t>, 2017</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rgbClr val="5B9BD5">
                    <a:lumMod val="50000"/>
                  </a:srgbClr>
                </a:solidFill>
                <a:latin typeface="Calibri"/>
              </a:rPr>
              <a:t>6</a:t>
            </a:r>
            <a:r>
              <a:rPr kumimoji="0" lang="en-US" sz="2800" b="1" i="0" u="none" strike="noStrike" kern="1200" cap="none" spc="0" normalizeH="0" baseline="0" noProof="0" dirty="0">
                <a:ln>
                  <a:noFill/>
                </a:ln>
                <a:solidFill>
                  <a:srgbClr val="5B9BD5">
                    <a:lumMod val="50000"/>
                  </a:srgbClr>
                </a:solidFill>
                <a:effectLst/>
                <a:uLnTx/>
                <a:uFillTx/>
                <a:latin typeface="Calibri"/>
                <a:ea typeface="+mn-ea"/>
                <a:cs typeface="+mn-cs"/>
              </a:rPr>
              <a:t>:30 pm</a:t>
            </a:r>
          </a:p>
        </p:txBody>
      </p:sp>
      <p:pic>
        <p:nvPicPr>
          <p:cNvPr id="4" name="Picture 3">
            <a:extLst>
              <a:ext uri="{FF2B5EF4-FFF2-40B4-BE49-F238E27FC236}">
                <a16:creationId xmlns:a16="http://schemas.microsoft.com/office/drawing/2014/main" id="{AB053F98-E0DB-4302-9933-1A0C0D2249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6458" y="1782764"/>
            <a:ext cx="4023782" cy="3017836"/>
          </a:xfrm>
          <a:prstGeom prst="rect">
            <a:avLst/>
          </a:prstGeom>
        </p:spPr>
      </p:pic>
    </p:spTree>
    <p:extLst>
      <p:ext uri="{BB962C8B-B14F-4D97-AF65-F5344CB8AC3E}">
        <p14:creationId xmlns:p14="http://schemas.microsoft.com/office/powerpoint/2010/main" val="347928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1">
            <a:extLst>
              <a:ext uri="{FF2B5EF4-FFF2-40B4-BE49-F238E27FC236}">
                <a16:creationId xmlns:a16="http://schemas.microsoft.com/office/drawing/2014/main" id="{7AA88808-B27E-485F-9D05-99900AE39B4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954"/>
          <a:stretch/>
        </p:blipFill>
        <p:spPr bwMode="auto">
          <a:xfrm>
            <a:off x="3415629" y="1962363"/>
            <a:ext cx="2787208" cy="4684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descr="Home">
            <a:extLst>
              <a:ext uri="{FF2B5EF4-FFF2-40B4-BE49-F238E27FC236}">
                <a16:creationId xmlns:a16="http://schemas.microsoft.com/office/drawing/2014/main" id="{AD6D07CB-C920-4CDF-B2C0-13F5D886EF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13954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2">
            <a:extLst>
              <a:ext uri="{FF2B5EF4-FFF2-40B4-BE49-F238E27FC236}">
                <a16:creationId xmlns:a16="http://schemas.microsoft.com/office/drawing/2014/main" id="{65BB822B-0216-4D24-A859-30EF7836E7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05619" y="1962364"/>
            <a:ext cx="3292492" cy="4511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Arrow: Right 3">
            <a:extLst>
              <a:ext uri="{FF2B5EF4-FFF2-40B4-BE49-F238E27FC236}">
                <a16:creationId xmlns:a16="http://schemas.microsoft.com/office/drawing/2014/main" id="{6C080C0D-9DF8-4DD3-8BF0-16D43B8D9706}"/>
              </a:ext>
            </a:extLst>
          </p:cNvPr>
          <p:cNvSpPr/>
          <p:nvPr/>
        </p:nvSpPr>
        <p:spPr>
          <a:xfrm>
            <a:off x="5932851" y="3915205"/>
            <a:ext cx="2178121" cy="606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0">
            <a:extLst>
              <a:ext uri="{FF2B5EF4-FFF2-40B4-BE49-F238E27FC236}">
                <a16:creationId xmlns:a16="http://schemas.microsoft.com/office/drawing/2014/main" id="{521187CB-9C8E-4E1D-8BC8-E64D8A1829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382" y="1962364"/>
            <a:ext cx="2631776" cy="4678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409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100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53" presetClass="entr" presetSubtype="16" fill="hold" nodeType="afterEffect">
                                  <p:stCondLst>
                                    <p:cond delay="250"/>
                                  </p:stCondLst>
                                  <p:childTnLst>
                                    <p:set>
                                      <p:cBhvr>
                                        <p:cTn id="18" dur="1" fill="hold">
                                          <p:stCondLst>
                                            <p:cond delay="0"/>
                                          </p:stCondLst>
                                        </p:cTn>
                                        <p:tgtEl>
                                          <p:spTgt spid="5123"/>
                                        </p:tgtEl>
                                        <p:attrNameLst>
                                          <p:attrName>style.visibility</p:attrName>
                                        </p:attrNameLst>
                                      </p:cBhvr>
                                      <p:to>
                                        <p:strVal val="visible"/>
                                      </p:to>
                                    </p:set>
                                    <p:anim calcmode="lin" valueType="num">
                                      <p:cBhvr>
                                        <p:cTn id="19" dur="500" fill="hold"/>
                                        <p:tgtEl>
                                          <p:spTgt spid="5123"/>
                                        </p:tgtEl>
                                        <p:attrNameLst>
                                          <p:attrName>ppt_w</p:attrName>
                                        </p:attrNameLst>
                                      </p:cBhvr>
                                      <p:tavLst>
                                        <p:tav tm="0">
                                          <p:val>
                                            <p:fltVal val="0"/>
                                          </p:val>
                                        </p:tav>
                                        <p:tav tm="100000">
                                          <p:val>
                                            <p:strVal val="#ppt_w"/>
                                          </p:val>
                                        </p:tav>
                                      </p:tavLst>
                                    </p:anim>
                                    <p:anim calcmode="lin" valueType="num">
                                      <p:cBhvr>
                                        <p:cTn id="20" dur="500" fill="hold"/>
                                        <p:tgtEl>
                                          <p:spTgt spid="5123"/>
                                        </p:tgtEl>
                                        <p:attrNameLst>
                                          <p:attrName>ppt_h</p:attrName>
                                        </p:attrNameLst>
                                      </p:cBhvr>
                                      <p:tavLst>
                                        <p:tav tm="0">
                                          <p:val>
                                            <p:fltVal val="0"/>
                                          </p:val>
                                        </p:tav>
                                        <p:tav tm="100000">
                                          <p:val>
                                            <p:strVal val="#ppt_h"/>
                                          </p:val>
                                        </p:tav>
                                      </p:tavLst>
                                    </p:anim>
                                    <p:animEffect transition="in" filter="fade">
                                      <p:cBhvr>
                                        <p:cTn id="2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pPr algn="ctr"/>
            <a:r>
              <a:rPr lang="en-US" sz="3200" b="1" dirty="0">
                <a:solidFill>
                  <a:schemeClr val="bg1"/>
                </a:solidFill>
              </a:rPr>
              <a:t>“90 Second Policy Challenge: November 2017”</a:t>
            </a:r>
          </a:p>
        </p:txBody>
      </p:sp>
      <p:sp>
        <p:nvSpPr>
          <p:cNvPr id="6" name="Content Placeholder 2"/>
          <p:cNvSpPr>
            <a:spLocks noGrp="1"/>
          </p:cNvSpPr>
          <p:nvPr>
            <p:ph idx="1"/>
          </p:nvPr>
        </p:nvSpPr>
        <p:spPr>
          <a:xfrm>
            <a:off x="6737023" y="1827644"/>
            <a:ext cx="4791959" cy="4486274"/>
          </a:xfrm>
        </p:spPr>
        <p:txBody>
          <a:bodyPr>
            <a:normAutofit/>
          </a:bodyPr>
          <a:lstStyle/>
          <a:p>
            <a:pPr marL="0" lvl="0" indent="0">
              <a:lnSpc>
                <a:spcPct val="100000"/>
              </a:lnSpc>
              <a:spcBef>
                <a:spcPts val="0"/>
              </a:spcBef>
              <a:buNone/>
            </a:pPr>
            <a:r>
              <a:rPr lang="en-US" b="1" dirty="0">
                <a:solidFill>
                  <a:prstClr val="black"/>
                </a:solidFill>
              </a:rPr>
              <a:t>Spring 2017 Statistics:</a:t>
            </a:r>
          </a:p>
          <a:p>
            <a:pPr marL="457200" lvl="0" indent="-457200">
              <a:lnSpc>
                <a:spcPct val="100000"/>
              </a:lnSpc>
              <a:spcBef>
                <a:spcPts val="0"/>
              </a:spcBef>
            </a:pPr>
            <a:r>
              <a:rPr lang="en-US" dirty="0">
                <a:solidFill>
                  <a:prstClr val="black"/>
                </a:solidFill>
              </a:rPr>
              <a:t>2/6 Success=33%</a:t>
            </a:r>
          </a:p>
          <a:p>
            <a:pPr marL="457200" lvl="0" indent="-457200">
              <a:lnSpc>
                <a:spcPct val="100000"/>
              </a:lnSpc>
              <a:spcBef>
                <a:spcPts val="0"/>
              </a:spcBef>
            </a:pPr>
            <a:r>
              <a:rPr lang="en-US" dirty="0">
                <a:solidFill>
                  <a:prstClr val="black"/>
                </a:solidFill>
              </a:rPr>
              <a:t>Last Trial’s Error: -13s</a:t>
            </a:r>
          </a:p>
          <a:p>
            <a:pPr marL="457200" lvl="0" indent="-457200">
              <a:lnSpc>
                <a:spcPct val="100000"/>
              </a:lnSpc>
              <a:spcBef>
                <a:spcPts val="0"/>
              </a:spcBef>
            </a:pPr>
            <a:r>
              <a:rPr lang="en-US" dirty="0">
                <a:solidFill>
                  <a:prstClr val="black"/>
                </a:solidFill>
              </a:rPr>
              <a:t>Average Time: 106.8s Average Error: +16.8s</a:t>
            </a:r>
          </a:p>
          <a:p>
            <a:pPr marL="457200" lvl="0" indent="-457200">
              <a:lnSpc>
                <a:spcPct val="100000"/>
              </a:lnSpc>
              <a:spcBef>
                <a:spcPts val="0"/>
              </a:spcBef>
            </a:pPr>
            <a:r>
              <a:rPr lang="en-US" dirty="0">
                <a:solidFill>
                  <a:prstClr val="black"/>
                </a:solidFill>
              </a:rPr>
              <a:t>Standard Deviation: 12.344s</a:t>
            </a:r>
          </a:p>
          <a:p>
            <a:pPr marL="0" lvl="0" indent="0">
              <a:lnSpc>
                <a:spcPct val="100000"/>
              </a:lnSpc>
              <a:spcBef>
                <a:spcPts val="0"/>
              </a:spcBef>
              <a:buNone/>
            </a:pPr>
            <a:br>
              <a:rPr lang="en-US" sz="1600" dirty="0">
                <a:solidFill>
                  <a:prstClr val="black"/>
                </a:solidFill>
              </a:rPr>
            </a:br>
            <a:endParaRPr lang="en-US" sz="1600" dirty="0">
              <a:solidFill>
                <a:prstClr val="black"/>
              </a:solidFill>
            </a:endParaRPr>
          </a:p>
          <a:p>
            <a:pPr lvl="1"/>
            <a:endParaRPr lang="en-US" dirty="0"/>
          </a:p>
          <a:p>
            <a:pPr marL="0" indent="0">
              <a:buNone/>
            </a:pPr>
            <a:endParaRPr lang="en-US" b="1" dirty="0"/>
          </a:p>
        </p:txBody>
      </p:sp>
      <p:pic>
        <p:nvPicPr>
          <p:cNvPr id="3" name="Picture 2" descr="https://ashleyjamal.files.wordpress.com/2015/07/mediocracy-5.jpg">
            <a:extLst>
              <a:ext uri="{FF2B5EF4-FFF2-40B4-BE49-F238E27FC236}">
                <a16:creationId xmlns:a16="http://schemas.microsoft.com/office/drawing/2014/main" id="{8B64048D-01EF-407B-8262-D75A24DA3F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7247" y="2709470"/>
            <a:ext cx="4949858" cy="207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2083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pPr algn="ctr"/>
            <a:r>
              <a:rPr lang="en-US" sz="3200" b="1" dirty="0">
                <a:solidFill>
                  <a:schemeClr val="bg1"/>
                </a:solidFill>
              </a:rPr>
              <a:t>“90 Second Policy Challenge: November 2017”</a:t>
            </a:r>
          </a:p>
        </p:txBody>
      </p:sp>
      <p:sp>
        <p:nvSpPr>
          <p:cNvPr id="3" name="Rectangle: Rounded Corners 2"/>
          <p:cNvSpPr/>
          <p:nvPr/>
        </p:nvSpPr>
        <p:spPr>
          <a:xfrm>
            <a:off x="1752600" y="6172200"/>
            <a:ext cx="8686800" cy="4572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1752600" y="6172200"/>
            <a:ext cx="8686800" cy="457200"/>
          </a:xfrm>
          <a:prstGeom prst="roundRect">
            <a:avLst/>
          </a:prstGeom>
          <a:solidFill>
            <a:schemeClr val="tx1">
              <a:lumMod val="85000"/>
              <a:lumOff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1690689"/>
            <a:ext cx="3187045" cy="1261884"/>
          </a:xfrm>
          <a:prstGeom prst="rect">
            <a:avLst/>
          </a:prstGeom>
          <a:noFill/>
        </p:spPr>
        <p:txBody>
          <a:bodyPr wrap="square" rtlCol="0">
            <a:spAutoFit/>
          </a:bodyPr>
          <a:lstStyle/>
          <a:p>
            <a:pPr lvl="1"/>
            <a:r>
              <a:rPr lang="en-US" sz="2800" b="1" dirty="0"/>
              <a:t>State: </a:t>
            </a:r>
          </a:p>
          <a:p>
            <a:pPr marL="742950" lvl="1" indent="-285750">
              <a:buFont typeface="Arial" panose="020B0604020202020204" pitchFamily="34" charset="0"/>
              <a:buChar char="•"/>
            </a:pPr>
            <a:r>
              <a:rPr lang="en-US" sz="1600" dirty="0"/>
              <a:t>Immunization Expansion</a:t>
            </a:r>
          </a:p>
          <a:p>
            <a:pPr lvl="1"/>
            <a:br>
              <a:rPr lang="en-US" sz="1600" dirty="0"/>
            </a:br>
            <a:endParaRPr lang="en-US" sz="1600" dirty="0"/>
          </a:p>
        </p:txBody>
      </p:sp>
      <p:sp>
        <p:nvSpPr>
          <p:cNvPr id="10" name="Rectangle: Rounded Corners 9"/>
          <p:cNvSpPr/>
          <p:nvPr/>
        </p:nvSpPr>
        <p:spPr>
          <a:xfrm>
            <a:off x="1752600" y="6172200"/>
            <a:ext cx="8686800" cy="457200"/>
          </a:xfrm>
          <a:prstGeom prst="round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7800" y="6200745"/>
            <a:ext cx="6324600" cy="400110"/>
          </a:xfrm>
          <a:prstGeom prst="rect">
            <a:avLst/>
          </a:prstGeom>
          <a:noFill/>
        </p:spPr>
        <p:txBody>
          <a:bodyPr wrap="square" rtlCol="0">
            <a:spAutoFit/>
          </a:bodyPr>
          <a:lstStyle/>
          <a:p>
            <a:r>
              <a:rPr lang="en-US" sz="2000" b="1" dirty="0">
                <a:solidFill>
                  <a:schemeClr val="bg1"/>
                </a:solidFill>
              </a:rPr>
              <a:t>Time Up! </a:t>
            </a:r>
          </a:p>
        </p:txBody>
      </p:sp>
      <p:pic>
        <p:nvPicPr>
          <p:cNvPr id="6" name="Picture 2" descr="https://www.healthline.com/hlcmsresource/images/imce/vaccinations-infant-immunization-schedule_thumb.jpg">
            <a:extLst>
              <a:ext uri="{FF2B5EF4-FFF2-40B4-BE49-F238E27FC236}">
                <a16:creationId xmlns:a16="http://schemas.microsoft.com/office/drawing/2014/main" id="{5D5F4ED2-2397-4570-A15D-E07F71FAE3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2950" y="2590695"/>
            <a:ext cx="3031381" cy="22735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1BE0FA-C6AB-4DCE-993F-8BE16D549F6A}"/>
              </a:ext>
            </a:extLst>
          </p:cNvPr>
          <p:cNvSpPr txBox="1"/>
          <p:nvPr/>
        </p:nvSpPr>
        <p:spPr>
          <a:xfrm>
            <a:off x="6335598" y="4414740"/>
            <a:ext cx="3187045" cy="1261884"/>
          </a:xfrm>
          <a:prstGeom prst="rect">
            <a:avLst/>
          </a:prstGeom>
          <a:noFill/>
        </p:spPr>
        <p:txBody>
          <a:bodyPr wrap="square" rtlCol="0">
            <a:spAutoFit/>
          </a:bodyPr>
          <a:lstStyle/>
          <a:p>
            <a:pPr lvl="1"/>
            <a:r>
              <a:rPr lang="en-US" sz="2800" b="1" dirty="0"/>
              <a:t>Federal: </a:t>
            </a:r>
          </a:p>
          <a:p>
            <a:pPr marL="742950" lvl="1" indent="-285750">
              <a:buFont typeface="Arial" panose="020B0604020202020204" pitchFamily="34" charset="0"/>
              <a:buChar char="•"/>
            </a:pPr>
            <a:r>
              <a:rPr lang="en-US" sz="1600" dirty="0"/>
              <a:t>Provider Status</a:t>
            </a:r>
          </a:p>
          <a:p>
            <a:pPr lvl="1"/>
            <a:br>
              <a:rPr lang="en-US" sz="1600" dirty="0"/>
            </a:br>
            <a:endParaRPr lang="en-US" sz="1600" dirty="0"/>
          </a:p>
        </p:txBody>
      </p:sp>
      <p:pic>
        <p:nvPicPr>
          <p:cNvPr id="2052" name="Picture 4" descr="ProviderStatusHero-300x225.png (300×225)">
            <a:extLst>
              <a:ext uri="{FF2B5EF4-FFF2-40B4-BE49-F238E27FC236}">
                <a16:creationId xmlns:a16="http://schemas.microsoft.com/office/drawing/2014/main" id="{1E8094E0-8983-469B-81B7-9F73FCB350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7048" y="1797775"/>
            <a:ext cx="3202352" cy="24017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8465DD-C481-4AB9-AD57-3B1B6179ADA4}"/>
              </a:ext>
            </a:extLst>
          </p:cNvPr>
          <p:cNvSpPr txBox="1"/>
          <p:nvPr/>
        </p:nvSpPr>
        <p:spPr>
          <a:xfrm>
            <a:off x="4939645" y="5548045"/>
            <a:ext cx="1728283" cy="369332"/>
          </a:xfrm>
          <a:prstGeom prst="rect">
            <a:avLst/>
          </a:prstGeom>
          <a:noFill/>
        </p:spPr>
        <p:txBody>
          <a:bodyPr wrap="square" rtlCol="0">
            <a:spAutoFit/>
          </a:bodyPr>
          <a:lstStyle/>
          <a:p>
            <a:r>
              <a:rPr lang="en-US" dirty="0"/>
              <a:t>45 Seconds Up </a:t>
            </a:r>
          </a:p>
        </p:txBody>
      </p:sp>
      <p:pic>
        <p:nvPicPr>
          <p:cNvPr id="2055" name="Picture 7" descr="Image result for stressed emoji">
            <a:extLst>
              <a:ext uri="{FF2B5EF4-FFF2-40B4-BE49-F238E27FC236}">
                <a16:creationId xmlns:a16="http://schemas.microsoft.com/office/drawing/2014/main" id="{3CBBB38D-459E-45C1-A8C4-1AA55BB4EA6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22994" y="5348142"/>
            <a:ext cx="714054" cy="71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90000"/>
                                        <p:tgtEl>
                                          <p:spTgt spid="9"/>
                                        </p:tgtEl>
                                      </p:cBhvr>
                                    </p:animEffect>
                                    <p:set>
                                      <p:cBhvr>
                                        <p:cTn id="7" dur="1" fill="hold">
                                          <p:stCondLst>
                                            <p:cond delay="89999"/>
                                          </p:stCondLst>
                                        </p:cTn>
                                        <p:tgtEl>
                                          <p:spTgt spid="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 presetClass="entr" presetSubtype="4" fill="hold" nodeType="withEffect">
                                  <p:stCondLst>
                                    <p:cond delay="45000"/>
                                  </p:stCondLst>
                                  <p:childTnLst>
                                    <p:set>
                                      <p:cBhvr>
                                        <p:cTn id="15" dur="1" fill="hold">
                                          <p:stCondLst>
                                            <p:cond delay="0"/>
                                          </p:stCondLst>
                                        </p:cTn>
                                        <p:tgtEl>
                                          <p:spTgt spid="2052"/>
                                        </p:tgtEl>
                                        <p:attrNameLst>
                                          <p:attrName>style.visibility</p:attrName>
                                        </p:attrNameLst>
                                      </p:cBhvr>
                                      <p:to>
                                        <p:strVal val="visible"/>
                                      </p:to>
                                    </p:set>
                                    <p:anim calcmode="lin" valueType="num">
                                      <p:cBhvr additive="base">
                                        <p:cTn id="16" dur="500" fill="hold"/>
                                        <p:tgtEl>
                                          <p:spTgt spid="2052"/>
                                        </p:tgtEl>
                                        <p:attrNameLst>
                                          <p:attrName>ppt_x</p:attrName>
                                        </p:attrNameLst>
                                      </p:cBhvr>
                                      <p:tavLst>
                                        <p:tav tm="0">
                                          <p:val>
                                            <p:strVal val="#ppt_x"/>
                                          </p:val>
                                        </p:tav>
                                        <p:tav tm="100000">
                                          <p:val>
                                            <p:strVal val="#ppt_x"/>
                                          </p:val>
                                        </p:tav>
                                      </p:tavLst>
                                    </p:anim>
                                    <p:anim calcmode="lin" valueType="num">
                                      <p:cBhvr additive="base">
                                        <p:cTn id="17" dur="500" fill="hold"/>
                                        <p:tgtEl>
                                          <p:spTgt spid="205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450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50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45000"/>
                                  </p:stCondLst>
                                  <p:childTnLst>
                                    <p:set>
                                      <p:cBhvr>
                                        <p:cTn id="27" dur="1" fill="hold">
                                          <p:stCondLst>
                                            <p:cond delay="0"/>
                                          </p:stCondLst>
                                        </p:cTn>
                                        <p:tgtEl>
                                          <p:spTgt spid="2055"/>
                                        </p:tgtEl>
                                        <p:attrNameLst>
                                          <p:attrName>style.visibility</p:attrName>
                                        </p:attrNameLst>
                                      </p:cBhvr>
                                      <p:to>
                                        <p:strVal val="visible"/>
                                      </p:to>
                                    </p:set>
                                    <p:anim calcmode="lin" valueType="num">
                                      <p:cBhvr additive="base">
                                        <p:cTn id="28" dur="500" fill="hold"/>
                                        <p:tgtEl>
                                          <p:spTgt spid="2055"/>
                                        </p:tgtEl>
                                        <p:attrNameLst>
                                          <p:attrName>ppt_x</p:attrName>
                                        </p:attrNameLst>
                                      </p:cBhvr>
                                      <p:tavLst>
                                        <p:tav tm="0">
                                          <p:val>
                                            <p:strVal val="#ppt_x"/>
                                          </p:val>
                                        </p:tav>
                                        <p:tav tm="100000">
                                          <p:val>
                                            <p:strVal val="#ppt_x"/>
                                          </p:val>
                                        </p:tav>
                                      </p:tavLst>
                                    </p:anim>
                                    <p:anim calcmode="lin" valueType="num">
                                      <p:cBhvr additive="base">
                                        <p:cTn id="29" dur="500" fill="hold"/>
                                        <p:tgtEl>
                                          <p:spTgt spid="2055"/>
                                        </p:tgtEl>
                                        <p:attrNameLst>
                                          <p:attrName>ppt_y</p:attrName>
                                        </p:attrNameLst>
                                      </p:cBhvr>
                                      <p:tavLst>
                                        <p:tav tm="0">
                                          <p:val>
                                            <p:strVal val="1+#ppt_h/2"/>
                                          </p:val>
                                        </p:tav>
                                        <p:tav tm="100000">
                                          <p:val>
                                            <p:strVal val="#ppt_y"/>
                                          </p:val>
                                        </p:tav>
                                      </p:tavLst>
                                    </p:anim>
                                  </p:childTnLst>
                                </p:cTn>
                              </p:par>
                            </p:childTnLst>
                          </p:cTn>
                        </p:par>
                        <p:par>
                          <p:cTn id="30" fill="hold">
                            <p:stCondLst>
                              <p:cond delay="900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0" grpId="0" animBg="1"/>
      <p:bldP spid="11" grpId="0"/>
      <p:bldP spid="1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b="1" dirty="0" err="1">
                <a:solidFill>
                  <a:schemeClr val="bg1"/>
                </a:solidFill>
              </a:rPr>
              <a:t>APhA</a:t>
            </a:r>
            <a:r>
              <a:rPr lang="en-US" b="1" dirty="0">
                <a:solidFill>
                  <a:schemeClr val="bg1"/>
                </a:solidFill>
              </a:rPr>
              <a:t> Annual 2018</a:t>
            </a:r>
          </a:p>
        </p:txBody>
      </p:sp>
      <p:sp>
        <p:nvSpPr>
          <p:cNvPr id="3" name="Content Placeholder 2"/>
          <p:cNvSpPr>
            <a:spLocks noGrp="1"/>
          </p:cNvSpPr>
          <p:nvPr>
            <p:ph idx="1"/>
          </p:nvPr>
        </p:nvSpPr>
        <p:spPr>
          <a:xfrm>
            <a:off x="389899" y="1690690"/>
            <a:ext cx="7886700" cy="4486274"/>
          </a:xfrm>
        </p:spPr>
        <p:txBody>
          <a:bodyPr>
            <a:normAutofit/>
          </a:bodyPr>
          <a:lstStyle/>
          <a:p>
            <a:pPr marL="457200" lvl="1" indent="0" algn="ctr">
              <a:buNone/>
            </a:pPr>
            <a:endParaRPr lang="en-US" dirty="0"/>
          </a:p>
          <a:p>
            <a:pPr lvl="1"/>
            <a:r>
              <a:rPr lang="en-US" dirty="0"/>
              <a:t>March 16</a:t>
            </a:r>
            <a:r>
              <a:rPr lang="en-US" baseline="30000" dirty="0"/>
              <a:t>th</a:t>
            </a:r>
            <a:r>
              <a:rPr lang="en-US" dirty="0"/>
              <a:t> – 19</a:t>
            </a:r>
            <a:r>
              <a:rPr lang="en-US" baseline="30000" dirty="0"/>
              <a:t>th </a:t>
            </a:r>
            <a:r>
              <a:rPr lang="en-US" dirty="0"/>
              <a:t>2018 in Nashville, TN</a:t>
            </a:r>
          </a:p>
          <a:p>
            <a:pPr lvl="1"/>
            <a:r>
              <a:rPr lang="en-US" dirty="0"/>
              <a:t>Registration is OPEN</a:t>
            </a:r>
          </a:p>
          <a:p>
            <a:pPr lvl="1"/>
            <a:r>
              <a:rPr lang="en-US" dirty="0"/>
              <a:t>Registration is ~$325</a:t>
            </a:r>
          </a:p>
          <a:p>
            <a:pPr lvl="2"/>
            <a:r>
              <a:rPr lang="en-US" dirty="0"/>
              <a:t>Will reimburse as much as possible (dependent on finances)</a:t>
            </a:r>
          </a:p>
          <a:p>
            <a:pPr lvl="1"/>
            <a:r>
              <a:rPr lang="en-US" dirty="0"/>
              <a:t>Cheap Hotels</a:t>
            </a:r>
          </a:p>
          <a:p>
            <a:pPr lvl="2"/>
            <a:r>
              <a:rPr lang="en-US" dirty="0"/>
              <a:t>Currently can get hotel rooms for $122.50/night</a:t>
            </a:r>
          </a:p>
          <a:p>
            <a:pPr lvl="3"/>
            <a:r>
              <a:rPr lang="en-US" dirty="0"/>
              <a:t>Westin Nashville</a:t>
            </a:r>
          </a:p>
          <a:p>
            <a:pPr lvl="2"/>
            <a:r>
              <a:rPr lang="en-US" dirty="0"/>
              <a:t>Access through </a:t>
            </a:r>
            <a:r>
              <a:rPr lang="en-US" dirty="0" err="1"/>
              <a:t>APhA</a:t>
            </a:r>
            <a:r>
              <a:rPr lang="en-US" dirty="0"/>
              <a:t> Annual page</a:t>
            </a:r>
          </a:p>
          <a:p>
            <a:pPr lvl="3"/>
            <a:r>
              <a:rPr lang="en-US" dirty="0">
                <a:hlinkClick r:id="rId2"/>
              </a:rPr>
              <a:t>http://aphameeting.pharmacist.com/</a:t>
            </a:r>
            <a:endParaRPr lang="en-US" dirty="0"/>
          </a:p>
          <a:p>
            <a:pPr lvl="3"/>
            <a:r>
              <a:rPr lang="en-US" dirty="0"/>
              <a:t>Hotel reservations </a:t>
            </a:r>
            <a:r>
              <a:rPr lang="en-US" dirty="0">
                <a:sym typeface="Wingdings" panose="05000000000000000000" pitchFamily="2" charset="2"/>
              </a:rPr>
              <a:t> Online Hotel Reservations with Interactive Map</a:t>
            </a:r>
            <a:endParaRPr lang="en-US" dirty="0"/>
          </a:p>
          <a:p>
            <a:pPr lvl="1"/>
            <a:endParaRPr lang="en-US" dirty="0"/>
          </a:p>
          <a:p>
            <a:pPr marL="0" indent="0">
              <a:buNone/>
            </a:pPr>
            <a:endParaRPr lang="en-US" b="1" dirty="0"/>
          </a:p>
        </p:txBody>
      </p:sp>
      <p:pic>
        <p:nvPicPr>
          <p:cNvPr id="6" name="Picture 5">
            <a:extLst>
              <a:ext uri="{FF2B5EF4-FFF2-40B4-BE49-F238E27FC236}">
                <a16:creationId xmlns:a16="http://schemas.microsoft.com/office/drawing/2014/main" id="{41745632-502F-4FD9-ACE8-AC4B94CAE8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9533" y="2764461"/>
            <a:ext cx="3915401" cy="2202413"/>
          </a:xfrm>
          <a:prstGeom prst="rect">
            <a:avLst/>
          </a:prstGeom>
        </p:spPr>
      </p:pic>
    </p:spTree>
    <p:extLst>
      <p:ext uri="{BB962C8B-B14F-4D97-AF65-F5344CB8AC3E}">
        <p14:creationId xmlns:p14="http://schemas.microsoft.com/office/powerpoint/2010/main" val="106138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1524000" y="596349"/>
            <a:ext cx="9144000" cy="842549"/>
          </a:xfrm>
          <a:prstGeom prst="rect">
            <a:avLst/>
          </a:prstGeom>
          <a:solidFill>
            <a:srgbClr val="1E4E79"/>
          </a:solidFill>
          <a:ln>
            <a:noFill/>
          </a:ln>
        </p:spPr>
        <p:txBody>
          <a:bodyPr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90" name="Shape 90"/>
          <p:cNvSpPr txBox="1">
            <a:spLocks noGrp="1"/>
          </p:cNvSpPr>
          <p:nvPr>
            <p:ph type="title"/>
          </p:nvPr>
        </p:nvSpPr>
        <p:spPr>
          <a:xfrm>
            <a:off x="2152650" y="365127"/>
            <a:ext cx="7886700" cy="1325563"/>
          </a:xfrm>
          <a:prstGeom prst="rect">
            <a:avLst/>
          </a:prstGeom>
          <a:noFill/>
          <a:ln>
            <a:noFill/>
          </a:ln>
        </p:spPr>
        <p:txBody>
          <a:bodyPr vert="horz" wrap="square" lIns="91425" tIns="45700" rIns="91425" bIns="45700" rtlCol="0" anchor="ctr" anchorCtr="0">
            <a:noAutofit/>
          </a:bodyPr>
          <a:lstStyle/>
          <a:p>
            <a:pPr indent="-279400" algn="ctr">
              <a:spcBef>
                <a:spcPts val="0"/>
              </a:spcBef>
              <a:buClr>
                <a:schemeClr val="lt1"/>
              </a:buClr>
              <a:buSzPct val="100000"/>
            </a:pPr>
            <a:r>
              <a:rPr lang="en-US" b="1">
                <a:solidFill>
                  <a:schemeClr val="lt1"/>
                </a:solidFill>
                <a:latin typeface="Calibri"/>
                <a:ea typeface="Calibri"/>
                <a:cs typeface="Calibri"/>
                <a:sym typeface="Calibri"/>
              </a:rPr>
              <a:t>Student Senate Update</a:t>
            </a:r>
          </a:p>
        </p:txBody>
      </p:sp>
      <p:sp>
        <p:nvSpPr>
          <p:cNvPr id="91" name="Shape 91"/>
          <p:cNvSpPr txBox="1">
            <a:spLocks noGrp="1"/>
          </p:cNvSpPr>
          <p:nvPr>
            <p:ph type="body" idx="1"/>
          </p:nvPr>
        </p:nvSpPr>
        <p:spPr>
          <a:xfrm>
            <a:off x="2152650" y="1690689"/>
            <a:ext cx="7886700" cy="5014911"/>
          </a:xfrm>
          <a:prstGeom prst="rect">
            <a:avLst/>
          </a:prstGeom>
          <a:noFill/>
          <a:ln>
            <a:noFill/>
          </a:ln>
        </p:spPr>
        <p:txBody>
          <a:bodyPr vert="horz" wrap="square" lIns="91425" tIns="45700" rIns="91425" bIns="45700" rtlCol="0" anchor="t" anchorCtr="0">
            <a:noAutofit/>
          </a:bodyPr>
          <a:lstStyle/>
          <a:p>
            <a:pPr lvl="1">
              <a:spcBef>
                <a:spcPts val="0"/>
              </a:spcBef>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a:p>
            <a:pPr lvl="1">
              <a:buClr>
                <a:schemeClr val="dk1"/>
              </a:buClr>
              <a:buSzPct val="100000"/>
              <a:buNone/>
            </a:pPr>
            <a:endParaRPr>
              <a:solidFill>
                <a:schemeClr val="dk1"/>
              </a:solidFill>
              <a:latin typeface="Calibri"/>
              <a:ea typeface="Calibri"/>
              <a:cs typeface="Calibri"/>
              <a:sym typeface="Calibri"/>
            </a:endParaRPr>
          </a:p>
        </p:txBody>
      </p:sp>
      <p:pic>
        <p:nvPicPr>
          <p:cNvPr id="92" name="Shape 92"/>
          <p:cNvPicPr preferRelativeResize="0"/>
          <p:nvPr/>
        </p:nvPicPr>
        <p:blipFill rotWithShape="1">
          <a:blip r:embed="rId3">
            <a:alphaModFix/>
          </a:blip>
          <a:srcRect/>
          <a:stretch/>
        </p:blipFill>
        <p:spPr>
          <a:xfrm>
            <a:off x="3048000" y="2057401"/>
            <a:ext cx="6096000" cy="3425571"/>
          </a:xfrm>
          <a:prstGeom prst="rect">
            <a:avLst/>
          </a:prstGeom>
          <a:noFill/>
          <a:ln>
            <a:noFill/>
          </a:ln>
        </p:spPr>
      </p:pic>
    </p:spTree>
    <p:extLst>
      <p:ext uri="{BB962C8B-B14F-4D97-AF65-F5344CB8AC3E}">
        <p14:creationId xmlns:p14="http://schemas.microsoft.com/office/powerpoint/2010/main" val="110431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1524000" y="596349"/>
            <a:ext cx="9144000" cy="842549"/>
          </a:xfrm>
          <a:prstGeom prst="rect">
            <a:avLst/>
          </a:prstGeom>
          <a:solidFill>
            <a:srgbClr val="1E4E79"/>
          </a:solidFill>
          <a:ln>
            <a:noFill/>
          </a:ln>
        </p:spPr>
        <p:txBody>
          <a:bodyPr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98" name="Shape 98"/>
          <p:cNvSpPr txBox="1">
            <a:spLocks noGrp="1"/>
          </p:cNvSpPr>
          <p:nvPr>
            <p:ph type="title"/>
          </p:nvPr>
        </p:nvSpPr>
        <p:spPr>
          <a:xfrm>
            <a:off x="2152650" y="365127"/>
            <a:ext cx="7886700" cy="1325563"/>
          </a:xfrm>
          <a:prstGeom prst="rect">
            <a:avLst/>
          </a:prstGeom>
          <a:noFill/>
          <a:ln>
            <a:noFill/>
          </a:ln>
        </p:spPr>
        <p:txBody>
          <a:bodyPr vert="horz" wrap="square" lIns="91425" tIns="45700" rIns="91425" bIns="45700" rtlCol="0" anchor="ctr" anchorCtr="0">
            <a:noAutofit/>
          </a:bodyPr>
          <a:lstStyle/>
          <a:p>
            <a:pPr indent="-279400" algn="ctr">
              <a:spcBef>
                <a:spcPts val="0"/>
              </a:spcBef>
              <a:buClr>
                <a:schemeClr val="lt1"/>
              </a:buClr>
              <a:buSzPct val="100000"/>
            </a:pPr>
            <a:r>
              <a:rPr lang="en-US" b="1">
                <a:solidFill>
                  <a:schemeClr val="lt1"/>
                </a:solidFill>
                <a:latin typeface="Calibri"/>
                <a:ea typeface="Calibri"/>
                <a:cs typeface="Calibri"/>
                <a:sym typeface="Calibri"/>
              </a:rPr>
              <a:t>Social Announcement </a:t>
            </a:r>
          </a:p>
        </p:txBody>
      </p:sp>
      <p:sp>
        <p:nvSpPr>
          <p:cNvPr id="99" name="Shape 99"/>
          <p:cNvSpPr txBox="1">
            <a:spLocks noGrp="1"/>
          </p:cNvSpPr>
          <p:nvPr>
            <p:ph type="body" idx="1"/>
          </p:nvPr>
        </p:nvSpPr>
        <p:spPr>
          <a:xfrm>
            <a:off x="2152650" y="1825625"/>
            <a:ext cx="7886700" cy="4351338"/>
          </a:xfrm>
          <a:prstGeom prst="rect">
            <a:avLst/>
          </a:prstGeom>
          <a:noFill/>
          <a:ln>
            <a:noFill/>
          </a:ln>
        </p:spPr>
        <p:txBody>
          <a:bodyPr vert="horz" wrap="square" lIns="91425" tIns="45700" rIns="91425" bIns="45700" rtlCol="0" anchor="t" anchorCtr="0">
            <a:noAutofit/>
          </a:bodyPr>
          <a:lstStyle/>
          <a:p>
            <a:pPr>
              <a:spcBef>
                <a:spcPts val="0"/>
              </a:spcBef>
              <a:buClr>
                <a:schemeClr val="dk1"/>
              </a:buClr>
              <a:buSzPct val="100000"/>
              <a:buFont typeface="Arial"/>
              <a:buChar char="•"/>
            </a:pPr>
            <a:r>
              <a:rPr lang="en-US" sz="3200" b="1">
                <a:solidFill>
                  <a:schemeClr val="dk1"/>
                </a:solidFill>
                <a:latin typeface="Calibri"/>
                <a:ea typeface="Calibri"/>
                <a:cs typeface="Calibri"/>
                <a:sym typeface="Calibri"/>
              </a:rPr>
              <a:t>Late Night Ice Skating </a:t>
            </a:r>
          </a:p>
          <a:p>
            <a:pPr lvl="1">
              <a:buClr>
                <a:schemeClr val="dk1"/>
              </a:buClr>
              <a:buSzPct val="100000"/>
              <a:buFont typeface="Arial"/>
              <a:buChar char="•"/>
            </a:pPr>
            <a:r>
              <a:rPr lang="en-US">
                <a:solidFill>
                  <a:schemeClr val="dk1"/>
                </a:solidFill>
                <a:latin typeface="Calibri"/>
                <a:ea typeface="Calibri"/>
                <a:cs typeface="Calibri"/>
                <a:sym typeface="Calibri"/>
              </a:rPr>
              <a:t>Thursdays 11:15 pm -12:45 am ***</a:t>
            </a:r>
          </a:p>
          <a:p>
            <a:pPr lvl="1">
              <a:buClr>
                <a:schemeClr val="dk1"/>
              </a:buClr>
              <a:buSzPct val="100000"/>
              <a:buFont typeface="Arial"/>
              <a:buChar char="•"/>
            </a:pPr>
            <a:r>
              <a:rPr lang="en-US">
                <a:solidFill>
                  <a:schemeClr val="dk1"/>
                </a:solidFill>
                <a:latin typeface="Calibri"/>
                <a:ea typeface="Calibri"/>
                <a:cs typeface="Calibri"/>
                <a:sym typeface="Calibri"/>
              </a:rPr>
              <a:t>Monday-Wednesday 6:15 pm - 7:15 pm</a:t>
            </a:r>
          </a:p>
          <a:p>
            <a:pPr lvl="1">
              <a:buClr>
                <a:schemeClr val="dk1"/>
              </a:buClr>
              <a:buSzPct val="100000"/>
              <a:buNone/>
            </a:pPr>
            <a:endParaRPr>
              <a:solidFill>
                <a:schemeClr val="dk1"/>
              </a:solidFill>
              <a:latin typeface="Calibri"/>
              <a:ea typeface="Calibri"/>
              <a:cs typeface="Calibri"/>
              <a:sym typeface="Calibri"/>
            </a:endParaRPr>
          </a:p>
          <a:p>
            <a:pPr>
              <a:buClr>
                <a:schemeClr val="dk1"/>
              </a:buClr>
              <a:buSzPct val="100000"/>
              <a:buFont typeface="Arial"/>
              <a:buChar char="•"/>
            </a:pPr>
            <a:r>
              <a:rPr lang="en-US" sz="3200" b="1">
                <a:solidFill>
                  <a:schemeClr val="dk1"/>
                </a:solidFill>
                <a:latin typeface="Calibri"/>
                <a:ea typeface="Calibri"/>
                <a:cs typeface="Calibri"/>
                <a:sym typeface="Calibri"/>
              </a:rPr>
              <a:t>Board Game Night Pot Luck </a:t>
            </a:r>
          </a:p>
          <a:p>
            <a:pPr lvl="1">
              <a:buClr>
                <a:schemeClr val="dk1"/>
              </a:buClr>
              <a:buSzPct val="100000"/>
              <a:buNone/>
            </a:pPr>
            <a:endParaRPr>
              <a:solidFill>
                <a:schemeClr val="dk1"/>
              </a:solidFill>
              <a:latin typeface="Calibri"/>
              <a:ea typeface="Calibri"/>
              <a:cs typeface="Calibri"/>
              <a:sym typeface="Calibri"/>
            </a:endParaRPr>
          </a:p>
        </p:txBody>
      </p:sp>
      <p:pic>
        <p:nvPicPr>
          <p:cNvPr id="100" name="Shape 10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323339">
            <a:off x="8074938" y="1790431"/>
            <a:ext cx="2188403" cy="1367937"/>
          </a:xfrm>
          <a:prstGeom prst="rect">
            <a:avLst/>
          </a:prstGeom>
          <a:noFill/>
          <a:ln>
            <a:noFill/>
          </a:ln>
        </p:spPr>
      </p:pic>
      <p:pic>
        <p:nvPicPr>
          <p:cNvPr id="101" name="Shape 10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38401" y="4343401"/>
            <a:ext cx="3982419" cy="2250933"/>
          </a:xfrm>
          <a:prstGeom prst="rect">
            <a:avLst/>
          </a:prstGeom>
          <a:noFill/>
          <a:ln>
            <a:noFill/>
          </a:ln>
        </p:spPr>
      </p:pic>
      <p:pic>
        <p:nvPicPr>
          <p:cNvPr id="102" name="Shape 10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710363" y="4343401"/>
            <a:ext cx="3776690" cy="2250933"/>
          </a:xfrm>
          <a:prstGeom prst="rect">
            <a:avLst/>
          </a:prstGeom>
          <a:noFill/>
          <a:ln>
            <a:noFill/>
          </a:ln>
        </p:spPr>
      </p:pic>
    </p:spTree>
    <p:extLst>
      <p:ext uri="{BB962C8B-B14F-4D97-AF65-F5344CB8AC3E}">
        <p14:creationId xmlns:p14="http://schemas.microsoft.com/office/powerpoint/2010/main" val="394579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p:nvPr/>
        </p:nvSpPr>
        <p:spPr>
          <a:xfrm>
            <a:off x="1524000" y="596349"/>
            <a:ext cx="9144000" cy="842549"/>
          </a:xfrm>
          <a:prstGeom prst="rect">
            <a:avLst/>
          </a:prstGeom>
          <a:solidFill>
            <a:srgbClr val="1E4E79"/>
          </a:solidFill>
          <a:ln>
            <a:noFill/>
          </a:ln>
        </p:spPr>
        <p:txBody>
          <a:bodyPr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08" name="Shape 108"/>
          <p:cNvSpPr txBox="1">
            <a:spLocks noGrp="1"/>
          </p:cNvSpPr>
          <p:nvPr>
            <p:ph type="title"/>
          </p:nvPr>
        </p:nvSpPr>
        <p:spPr>
          <a:xfrm>
            <a:off x="2152650" y="365127"/>
            <a:ext cx="7886700" cy="1325563"/>
          </a:xfrm>
          <a:prstGeom prst="rect">
            <a:avLst/>
          </a:prstGeom>
          <a:noFill/>
          <a:ln>
            <a:noFill/>
          </a:ln>
        </p:spPr>
        <p:txBody>
          <a:bodyPr vert="horz" wrap="square" lIns="91425" tIns="45700" rIns="91425" bIns="45700" rtlCol="0" anchor="ctr" anchorCtr="0">
            <a:noAutofit/>
          </a:bodyPr>
          <a:lstStyle/>
          <a:p>
            <a:pPr indent="-279400" algn="ctr">
              <a:spcBef>
                <a:spcPts val="0"/>
              </a:spcBef>
              <a:buClr>
                <a:schemeClr val="lt1"/>
              </a:buClr>
              <a:buSzPct val="100000"/>
            </a:pPr>
            <a:r>
              <a:rPr lang="en-US" b="1">
                <a:solidFill>
                  <a:schemeClr val="lt1"/>
                </a:solidFill>
                <a:latin typeface="Calibri"/>
                <a:ea typeface="Calibri"/>
                <a:cs typeface="Calibri"/>
                <a:sym typeface="Calibri"/>
              </a:rPr>
              <a:t>Minute to Win It </a:t>
            </a:r>
          </a:p>
        </p:txBody>
      </p:sp>
      <p:sp>
        <p:nvSpPr>
          <p:cNvPr id="109" name="Shape 109"/>
          <p:cNvSpPr/>
          <p:nvPr/>
        </p:nvSpPr>
        <p:spPr>
          <a:xfrm>
            <a:off x="2857500" y="1690690"/>
            <a:ext cx="6477000" cy="646331"/>
          </a:xfrm>
          <a:prstGeom prst="rect">
            <a:avLst/>
          </a:prstGeom>
          <a:noFill/>
          <a:ln>
            <a:noFill/>
          </a:ln>
        </p:spPr>
        <p:txBody>
          <a:bodyPr wrap="square" lIns="91425" tIns="45700" rIns="91425" bIns="45700" anchor="t" anchorCtr="0">
            <a:noAutofit/>
          </a:bodyPr>
          <a:lstStyle/>
          <a:p>
            <a:pPr algn="ctr">
              <a:buSzPct val="25000"/>
            </a:pPr>
            <a:r>
              <a:rPr lang="en-US" u="sng">
                <a:solidFill>
                  <a:schemeClr val="hlink"/>
                </a:solidFill>
                <a:latin typeface="Calibri"/>
                <a:ea typeface="Calibri"/>
                <a:cs typeface="Calibri"/>
                <a:sym typeface="Calibri"/>
                <a:hlinkClick r:id="rId3"/>
              </a:rPr>
              <a:t>https://www.youtube.com/watch?v=od6KoCYr4nw&amp;index=12&amp;list=PLj-mt9qNAeRVfiHH9i8tOiBhUXvEtp5MI</a:t>
            </a:r>
            <a:r>
              <a:rPr lang="en-US">
                <a:solidFill>
                  <a:schemeClr val="dk1"/>
                </a:solidFill>
                <a:latin typeface="Calibri"/>
                <a:ea typeface="Calibri"/>
                <a:cs typeface="Calibri"/>
                <a:sym typeface="Calibri"/>
              </a:rPr>
              <a:t> </a:t>
            </a:r>
          </a:p>
        </p:txBody>
      </p:sp>
      <p:pic>
        <p:nvPicPr>
          <p:cNvPr id="110" name="Shape 110"/>
          <p:cNvPicPr preferRelativeResize="0"/>
          <p:nvPr/>
        </p:nvPicPr>
        <p:blipFill rotWithShape="1">
          <a:blip r:embed="rId4">
            <a:alphaModFix/>
          </a:blip>
          <a:srcRect/>
          <a:stretch/>
        </p:blipFill>
        <p:spPr>
          <a:xfrm>
            <a:off x="3048000" y="2438400"/>
            <a:ext cx="6096000" cy="4567428"/>
          </a:xfrm>
          <a:prstGeom prst="rect">
            <a:avLst/>
          </a:prstGeom>
          <a:noFill/>
          <a:ln>
            <a:noFill/>
          </a:ln>
        </p:spPr>
      </p:pic>
    </p:spTree>
    <p:extLst>
      <p:ext uri="{BB962C8B-B14F-4D97-AF65-F5344CB8AC3E}">
        <p14:creationId xmlns:p14="http://schemas.microsoft.com/office/powerpoint/2010/main" val="139596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30214"/>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838200" y="388708"/>
            <a:ext cx="10515600" cy="1325563"/>
          </a:xfrm>
        </p:spPr>
        <p:txBody>
          <a:bodyPr/>
          <a:lstStyle/>
          <a:p>
            <a:pPr algn="ctr"/>
            <a:r>
              <a:rPr lang="en-US" b="1" dirty="0">
                <a:solidFill>
                  <a:schemeClr val="bg1"/>
                </a:solidFill>
              </a:rPr>
              <a:t>Awesome &amp; Free Resources!</a:t>
            </a:r>
          </a:p>
        </p:txBody>
      </p:sp>
      <p:pic>
        <p:nvPicPr>
          <p:cNvPr id="8" name="Picture 7">
            <a:extLst>
              <a:ext uri="{FF2B5EF4-FFF2-40B4-BE49-F238E27FC236}">
                <a16:creationId xmlns:a16="http://schemas.microsoft.com/office/drawing/2014/main" id="{B5494AFD-3846-4322-B9A6-A5C778450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6933" y="2421467"/>
            <a:ext cx="4809067" cy="3606800"/>
          </a:xfrm>
          <a:prstGeom prst="rect">
            <a:avLst/>
          </a:prstGeom>
          <a:ln>
            <a:noFill/>
          </a:ln>
          <a:effectLst>
            <a:softEdge rad="112500"/>
          </a:effectLst>
        </p:spPr>
      </p:pic>
      <p:pic>
        <p:nvPicPr>
          <p:cNvPr id="10" name="Picture 9">
            <a:extLst>
              <a:ext uri="{FF2B5EF4-FFF2-40B4-BE49-F238E27FC236}">
                <a16:creationId xmlns:a16="http://schemas.microsoft.com/office/drawing/2014/main" id="{1BBB8B08-E45D-45C2-8B0D-A936F111FF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783" y="2081389"/>
            <a:ext cx="3215217" cy="4286956"/>
          </a:xfrm>
          <a:prstGeom prst="rect">
            <a:avLst/>
          </a:prstGeom>
          <a:ln>
            <a:noFill/>
          </a:ln>
          <a:effectLst>
            <a:softEdge rad="112500"/>
          </a:effectLst>
        </p:spPr>
      </p:pic>
    </p:spTree>
    <p:extLst>
      <p:ext uri="{BB962C8B-B14F-4D97-AF65-F5344CB8AC3E}">
        <p14:creationId xmlns:p14="http://schemas.microsoft.com/office/powerpoint/2010/main" val="201776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b="1" dirty="0">
                <a:solidFill>
                  <a:schemeClr val="bg1"/>
                </a:solidFill>
              </a:rPr>
              <a:t>Student Residency Guide</a:t>
            </a:r>
          </a:p>
        </p:txBody>
      </p:sp>
      <p:sp>
        <p:nvSpPr>
          <p:cNvPr id="3" name="Content Placeholder 2"/>
          <p:cNvSpPr>
            <a:spLocks noGrp="1"/>
          </p:cNvSpPr>
          <p:nvPr>
            <p:ph idx="1"/>
          </p:nvPr>
        </p:nvSpPr>
        <p:spPr>
          <a:xfrm>
            <a:off x="1299410" y="1456681"/>
            <a:ext cx="9593179" cy="5401319"/>
          </a:xfrm>
        </p:spPr>
        <p:txBody>
          <a:bodyPr>
            <a:normAutofit lnSpcReduction="10000"/>
          </a:bodyPr>
          <a:lstStyle/>
          <a:p>
            <a:pPr marL="457200" lvl="1" indent="0" algn="ctr">
              <a:buNone/>
            </a:pPr>
            <a:endParaRPr lang="en-US" dirty="0"/>
          </a:p>
          <a:p>
            <a:pPr marL="457200" lvl="1" indent="0">
              <a:buNone/>
            </a:pPr>
            <a:r>
              <a:rPr lang="en-US" b="1" dirty="0"/>
              <a:t>The perfect written guide for all of your residency questions!</a:t>
            </a:r>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r>
              <a:rPr lang="en-US" b="1" dirty="0"/>
              <a:t>https://www.ashp.org/Professional-Development/Residency-Information/Student-Residency-Guide</a:t>
            </a:r>
          </a:p>
          <a:p>
            <a:pPr lvl="1"/>
            <a:endParaRPr lang="en-US" dirty="0"/>
          </a:p>
          <a:p>
            <a:pPr lvl="1"/>
            <a:endParaRPr lang="en-US" dirty="0"/>
          </a:p>
          <a:p>
            <a:pPr marL="0" indent="0">
              <a:buNone/>
            </a:pPr>
            <a:endParaRPr lang="en-US" b="1" dirty="0"/>
          </a:p>
        </p:txBody>
      </p:sp>
      <p:pic>
        <p:nvPicPr>
          <p:cNvPr id="6" name="Picture 5">
            <a:extLst>
              <a:ext uri="{FF2B5EF4-FFF2-40B4-BE49-F238E27FC236}">
                <a16:creationId xmlns:a16="http://schemas.microsoft.com/office/drawing/2014/main" id="{953F6514-7F90-41C1-BA50-85F7A0EFC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5498" y="2389397"/>
            <a:ext cx="4701001" cy="3263752"/>
          </a:xfrm>
          <a:prstGeom prst="rect">
            <a:avLst/>
          </a:prstGeom>
        </p:spPr>
      </p:pic>
    </p:spTree>
    <p:extLst>
      <p:ext uri="{BB962C8B-B14F-4D97-AF65-F5344CB8AC3E}">
        <p14:creationId xmlns:p14="http://schemas.microsoft.com/office/powerpoint/2010/main" val="3625688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Residency in Wisconsin</a:t>
            </a:r>
          </a:p>
        </p:txBody>
      </p:sp>
      <p:sp>
        <p:nvSpPr>
          <p:cNvPr id="3" name="Content Placeholder 2"/>
          <p:cNvSpPr>
            <a:spLocks noGrp="1"/>
          </p:cNvSpPr>
          <p:nvPr>
            <p:ph idx="1"/>
          </p:nvPr>
        </p:nvSpPr>
        <p:spPr>
          <a:xfrm>
            <a:off x="3591984" y="1690690"/>
            <a:ext cx="7886700" cy="4486274"/>
          </a:xfrm>
        </p:spPr>
        <p:txBody>
          <a:bodyPr>
            <a:normAutofit/>
          </a:bodyPr>
          <a:lstStyle/>
          <a:p>
            <a:pPr marL="457200" lvl="1" indent="0" algn="ctr">
              <a:buNone/>
            </a:pPr>
            <a:endParaRPr lang="en-US" dirty="0"/>
          </a:p>
          <a:p>
            <a:pPr lvl="1"/>
            <a:r>
              <a:rPr lang="en-US" dirty="0"/>
              <a:t>Comprehensive document containing: </a:t>
            </a:r>
          </a:p>
          <a:p>
            <a:pPr lvl="2"/>
            <a:r>
              <a:rPr lang="en-US" dirty="0"/>
              <a:t>All residencies in the state of Wisconsin</a:t>
            </a:r>
          </a:p>
          <a:p>
            <a:pPr lvl="2"/>
            <a:r>
              <a:rPr lang="en-US" dirty="0"/>
              <a:t>What type of residencies are available</a:t>
            </a:r>
          </a:p>
          <a:p>
            <a:pPr lvl="2"/>
            <a:r>
              <a:rPr lang="en-US" dirty="0"/>
              <a:t>Special features of the residency that differentiate it</a:t>
            </a:r>
          </a:p>
          <a:p>
            <a:pPr lvl="2"/>
            <a:r>
              <a:rPr lang="en-US" dirty="0"/>
              <a:t>Person to contact </a:t>
            </a:r>
          </a:p>
          <a:p>
            <a:pPr lvl="2"/>
            <a:r>
              <a:rPr lang="en-US" dirty="0"/>
              <a:t>How many spots are available at each site</a:t>
            </a:r>
          </a:p>
          <a:p>
            <a:pPr lvl="2"/>
            <a:r>
              <a:rPr lang="en-US" dirty="0"/>
              <a:t>Benefits with each residency</a:t>
            </a:r>
          </a:p>
          <a:p>
            <a:pPr lvl="2"/>
            <a:endParaRPr lang="en-US" dirty="0"/>
          </a:p>
          <a:p>
            <a:pPr lvl="2"/>
            <a:r>
              <a:rPr lang="en-US" dirty="0"/>
              <a:t>http://</a:t>
            </a:r>
            <a:r>
              <a:rPr lang="en-US" dirty="0" err="1"/>
              <a:t>www.pswi.org</a:t>
            </a:r>
            <a:r>
              <a:rPr lang="en-US" dirty="0"/>
              <a:t>/Portals/17/Documents/Resources/Residency%20Book%202017-18.pdf?ver=2016-12-06-122318-057</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457200" lvl="1" indent="0">
              <a:buNone/>
            </a:pPr>
            <a:endParaRPr lang="en-US" dirty="0"/>
          </a:p>
          <a:p>
            <a:pPr marL="0" indent="0">
              <a:buNone/>
            </a:pPr>
            <a:endParaRPr lang="en-US" b="1" dirty="0"/>
          </a:p>
        </p:txBody>
      </p:sp>
      <p:pic>
        <p:nvPicPr>
          <p:cNvPr id="6" name="Picture 5">
            <a:extLst>
              <a:ext uri="{FF2B5EF4-FFF2-40B4-BE49-F238E27FC236}">
                <a16:creationId xmlns:a16="http://schemas.microsoft.com/office/drawing/2014/main" id="{931F3045-EDEB-4169-8B56-DECCB12D4D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152" y="2171173"/>
            <a:ext cx="3459000" cy="3525307"/>
          </a:xfrm>
          <a:prstGeom prst="rect">
            <a:avLst/>
          </a:prstGeom>
        </p:spPr>
      </p:pic>
    </p:spTree>
    <p:extLst>
      <p:ext uri="{BB962C8B-B14F-4D97-AF65-F5344CB8AC3E}">
        <p14:creationId xmlns:p14="http://schemas.microsoft.com/office/powerpoint/2010/main" val="375977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b="1" dirty="0">
                <a:solidFill>
                  <a:schemeClr val="bg1"/>
                </a:solidFill>
              </a:rPr>
              <a:t>Agenda</a:t>
            </a:r>
          </a:p>
        </p:txBody>
      </p:sp>
      <p:sp>
        <p:nvSpPr>
          <p:cNvPr id="3" name="Content Placeholder 2"/>
          <p:cNvSpPr>
            <a:spLocks noGrp="1"/>
          </p:cNvSpPr>
          <p:nvPr>
            <p:ph idx="1"/>
          </p:nvPr>
        </p:nvSpPr>
        <p:spPr>
          <a:xfrm>
            <a:off x="2152650" y="1690689"/>
            <a:ext cx="7886700" cy="4486274"/>
          </a:xfrm>
        </p:spPr>
        <p:txBody>
          <a:bodyPr>
            <a:normAutofit/>
          </a:bodyPr>
          <a:lstStyle/>
          <a:p>
            <a:pPr marL="457200" lvl="1" indent="0" algn="ctr">
              <a:buNone/>
            </a:pPr>
            <a:endParaRPr lang="en-US" dirty="0"/>
          </a:p>
          <a:p>
            <a:pPr lvl="1"/>
            <a:r>
              <a:rPr lang="en-US" dirty="0"/>
              <a:t>Food!</a:t>
            </a:r>
          </a:p>
          <a:p>
            <a:pPr lvl="1"/>
            <a:r>
              <a:rPr lang="en-US" dirty="0"/>
              <a:t>Announcements</a:t>
            </a:r>
          </a:p>
          <a:p>
            <a:pPr lvl="1"/>
            <a:r>
              <a:rPr lang="en-US" dirty="0"/>
              <a:t>Policy Challenge &amp; Update</a:t>
            </a:r>
          </a:p>
          <a:p>
            <a:pPr lvl="1"/>
            <a:r>
              <a:rPr lang="en-US" dirty="0" err="1"/>
              <a:t>APhA</a:t>
            </a:r>
            <a:r>
              <a:rPr lang="en-US" dirty="0"/>
              <a:t> Annual Information</a:t>
            </a:r>
          </a:p>
          <a:p>
            <a:pPr lvl="1"/>
            <a:r>
              <a:rPr lang="en-US" dirty="0"/>
              <a:t>Student Senate Update &amp; Minute to Win it</a:t>
            </a:r>
          </a:p>
          <a:p>
            <a:pPr lvl="1"/>
            <a:r>
              <a:rPr lang="en-US" dirty="0"/>
              <a:t>Useful Tools/Resources Presentation</a:t>
            </a:r>
          </a:p>
          <a:p>
            <a:pPr lvl="1"/>
            <a:r>
              <a:rPr lang="en-US" dirty="0"/>
              <a:t>Operation Sign-ups</a:t>
            </a:r>
          </a:p>
          <a:p>
            <a:pPr lvl="1"/>
            <a:r>
              <a:rPr lang="en-US" dirty="0"/>
              <a:t>Go Packers</a:t>
            </a:r>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59799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err="1">
                <a:solidFill>
                  <a:schemeClr val="bg1"/>
                </a:solidFill>
              </a:rPr>
              <a:t>APhA</a:t>
            </a:r>
            <a:r>
              <a:rPr lang="en-US" b="1" dirty="0">
                <a:solidFill>
                  <a:schemeClr val="bg1"/>
                </a:solidFill>
              </a:rPr>
              <a:t> Career Option Profiles</a:t>
            </a:r>
          </a:p>
        </p:txBody>
      </p:sp>
      <p:sp>
        <p:nvSpPr>
          <p:cNvPr id="3" name="Content Placeholder 2"/>
          <p:cNvSpPr>
            <a:spLocks noGrp="1"/>
          </p:cNvSpPr>
          <p:nvPr>
            <p:ph idx="1"/>
          </p:nvPr>
        </p:nvSpPr>
        <p:spPr>
          <a:xfrm>
            <a:off x="2152650" y="1690689"/>
            <a:ext cx="7886700" cy="4486274"/>
          </a:xfrm>
        </p:spPr>
        <p:txBody>
          <a:bodyPr>
            <a:normAutofit/>
          </a:bodyPr>
          <a:lstStyle/>
          <a:p>
            <a:pPr marL="457200" lvl="1" indent="0" algn="ctr">
              <a:buNone/>
            </a:pPr>
            <a:r>
              <a:rPr lang="en-US" sz="2800" b="1" dirty="0"/>
              <a:t>More than just dispensing medications!</a:t>
            </a:r>
          </a:p>
          <a:p>
            <a:pPr marL="457200" lvl="1" indent="0" algn="ctr">
              <a:buNone/>
            </a:pPr>
            <a:endParaRPr lang="en-US" dirty="0"/>
          </a:p>
          <a:p>
            <a:pPr lvl="1"/>
            <a:r>
              <a:rPr lang="en-US" dirty="0">
                <a:hlinkClick r:id="rId3"/>
              </a:rPr>
              <a:t>http://www.pharmacist.com/career-option-profiles</a:t>
            </a:r>
            <a:endParaRPr lang="en-US" dirty="0"/>
          </a:p>
          <a:p>
            <a:pPr lvl="1"/>
            <a:r>
              <a:rPr lang="en-US" dirty="0"/>
              <a:t>Excellent resource to learn more about career options within pharmacy</a:t>
            </a:r>
          </a:p>
          <a:p>
            <a:pPr lvl="1"/>
            <a:r>
              <a:rPr lang="en-US" dirty="0"/>
              <a:t>Tool for developing questions for pharmacists for the Pathways course </a:t>
            </a:r>
          </a:p>
          <a:p>
            <a:pPr lvl="1"/>
            <a:r>
              <a:rPr lang="en-US" dirty="0"/>
              <a:t>Help to narrow down your pharmacy interests and determine fields you may want to shadow in</a:t>
            </a:r>
          </a:p>
          <a:p>
            <a:pPr marL="457200" lvl="1" indent="0">
              <a:buNone/>
            </a:pPr>
            <a:endParaRPr lang="en-US" dirty="0"/>
          </a:p>
          <a:p>
            <a:pPr marL="0" indent="0">
              <a:buNone/>
            </a:pPr>
            <a:endParaRPr lang="en-US" b="1" dirty="0"/>
          </a:p>
        </p:txBody>
      </p:sp>
    </p:spTree>
    <p:extLst>
      <p:ext uri="{BB962C8B-B14F-4D97-AF65-F5344CB8AC3E}">
        <p14:creationId xmlns:p14="http://schemas.microsoft.com/office/powerpoint/2010/main" val="301640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19200" y="304801"/>
            <a:ext cx="9448800" cy="1325563"/>
          </a:xfrm>
        </p:spPr>
        <p:txBody>
          <a:bodyPr>
            <a:normAutofit/>
          </a:bodyPr>
          <a:lstStyle/>
          <a:p>
            <a:pPr algn="ctr"/>
            <a:r>
              <a:rPr lang="en-US" sz="4100" b="1" dirty="0">
                <a:solidFill>
                  <a:schemeClr val="bg1"/>
                </a:solidFill>
              </a:rPr>
              <a:t>an APP a day keeps the doctor way  </a:t>
            </a:r>
          </a:p>
        </p:txBody>
      </p:sp>
      <p:pic>
        <p:nvPicPr>
          <p:cNvPr id="6" name="Picture 5"/>
          <p:cNvPicPr>
            <a:picLocks noChangeAspect="1"/>
          </p:cNvPicPr>
          <p:nvPr/>
        </p:nvPicPr>
        <p:blipFill>
          <a:blip r:embed="rId3"/>
          <a:stretch>
            <a:fillRect/>
          </a:stretch>
        </p:blipFill>
        <p:spPr>
          <a:xfrm rot="19784102">
            <a:off x="1878416" y="1878417"/>
            <a:ext cx="1927730" cy="192773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07764">
            <a:off x="8114348" y="1768533"/>
            <a:ext cx="2249030" cy="2169519"/>
          </a:xfrm>
          <a:prstGeom prst="rect">
            <a:avLst/>
          </a:prstGeom>
        </p:spPr>
      </p:pic>
      <p:pic>
        <p:nvPicPr>
          <p:cNvPr id="9" name="Picture 8"/>
          <p:cNvPicPr>
            <a:picLocks noChangeAspect="1"/>
          </p:cNvPicPr>
          <p:nvPr/>
        </p:nvPicPr>
        <p:blipFill>
          <a:blip r:embed="rId5"/>
          <a:stretch>
            <a:fillRect/>
          </a:stretch>
        </p:blipFill>
        <p:spPr>
          <a:xfrm rot="1293930">
            <a:off x="8331667" y="4304834"/>
            <a:ext cx="2222500" cy="222250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89980">
            <a:off x="4353617" y="3938222"/>
            <a:ext cx="1535734" cy="2459360"/>
          </a:xfrm>
          <a:prstGeom prst="rect">
            <a:avLst/>
          </a:prstGeom>
        </p:spPr>
      </p:pic>
      <p:pic>
        <p:nvPicPr>
          <p:cNvPr id="11" name="Picture 10"/>
          <p:cNvPicPr>
            <a:picLocks noChangeAspect="1"/>
          </p:cNvPicPr>
          <p:nvPr/>
        </p:nvPicPr>
        <p:blipFill>
          <a:blip r:embed="rId7"/>
          <a:stretch>
            <a:fillRect/>
          </a:stretch>
        </p:blipFill>
        <p:spPr>
          <a:xfrm rot="20433184">
            <a:off x="2008371" y="4532133"/>
            <a:ext cx="1910891" cy="1863902"/>
          </a:xfrm>
          <a:prstGeom prst="rect">
            <a:avLst/>
          </a:prstGeom>
        </p:spPr>
      </p:pic>
      <p:pic>
        <p:nvPicPr>
          <p:cNvPr id="12" name="Picture 11"/>
          <p:cNvPicPr>
            <a:picLocks noChangeAspect="1"/>
          </p:cNvPicPr>
          <p:nvPr/>
        </p:nvPicPr>
        <p:blipFill>
          <a:blip r:embed="rId8"/>
          <a:stretch>
            <a:fillRect/>
          </a:stretch>
        </p:blipFill>
        <p:spPr>
          <a:xfrm rot="20693033">
            <a:off x="6096000" y="4495800"/>
            <a:ext cx="2158982" cy="2158982"/>
          </a:xfrm>
          <a:prstGeom prst="rect">
            <a:avLst/>
          </a:prstGeom>
        </p:spPr>
      </p:pic>
      <p:pic>
        <p:nvPicPr>
          <p:cNvPr id="13" name="Picture 12"/>
          <p:cNvPicPr>
            <a:picLocks noChangeAspect="1"/>
          </p:cNvPicPr>
          <p:nvPr/>
        </p:nvPicPr>
        <p:blipFill>
          <a:blip r:embed="rId9"/>
          <a:stretch>
            <a:fillRect/>
          </a:stretch>
        </p:blipFill>
        <p:spPr>
          <a:xfrm rot="21212073">
            <a:off x="6038726" y="1771526"/>
            <a:ext cx="1790700" cy="1790700"/>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903470">
            <a:off x="3957138" y="1747338"/>
            <a:ext cx="1981200" cy="1981200"/>
          </a:xfrm>
          <a:prstGeom prst="rect">
            <a:avLst/>
          </a:prstGeom>
        </p:spPr>
      </p:pic>
    </p:spTree>
    <p:extLst>
      <p:ext uri="{BB962C8B-B14F-4D97-AF65-F5344CB8AC3E}">
        <p14:creationId xmlns:p14="http://schemas.microsoft.com/office/powerpoint/2010/main" val="99159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152650" y="1690689"/>
            <a:ext cx="7886700" cy="4486274"/>
          </a:xfrm>
        </p:spPr>
        <p:txBody>
          <a:bodyPr>
            <a:normAutofit/>
          </a:bodyPr>
          <a:lstStyle/>
          <a:p>
            <a:pPr marL="457200" lvl="1" indent="0" algn="ctr">
              <a:buNone/>
            </a:pPr>
            <a:r>
              <a:rPr lang="en-US" b="1" dirty="0"/>
              <a:t>Having a difficult time finding out what all the acronyms mean in pharmacy school?</a:t>
            </a:r>
          </a:p>
          <a:p>
            <a:pPr marL="457200" lvl="1" indent="0" algn="ctr">
              <a:buNone/>
            </a:pPr>
            <a:endParaRPr lang="en-US" sz="1200" dirty="0"/>
          </a:p>
          <a:p>
            <a:pPr lvl="1"/>
            <a:r>
              <a:rPr lang="en-US" dirty="0">
                <a:hlinkClick r:id="rId3"/>
              </a:rPr>
              <a:t>http://www.medilexicon.com/</a:t>
            </a:r>
            <a:r>
              <a:rPr lang="en-US" dirty="0"/>
              <a:t> </a:t>
            </a:r>
          </a:p>
          <a:p>
            <a:pPr lvl="1"/>
            <a:r>
              <a:rPr lang="en-US" dirty="0"/>
              <a:t>Just type in an abbreviation </a:t>
            </a:r>
            <a:r>
              <a:rPr lang="en-US" dirty="0">
                <a:sym typeface="Wingdings" panose="05000000000000000000" pitchFamily="2" charset="2"/>
              </a:rPr>
              <a:t> </a:t>
            </a:r>
            <a:r>
              <a:rPr lang="en-US" dirty="0"/>
              <a:t> “search”</a:t>
            </a:r>
          </a:p>
          <a:p>
            <a:pPr lvl="1"/>
            <a:r>
              <a:rPr lang="en-US" dirty="0"/>
              <a:t>Medical-specific </a:t>
            </a:r>
          </a:p>
          <a:p>
            <a:pPr lvl="1"/>
            <a:r>
              <a:rPr lang="en-US" dirty="0"/>
              <a:t>Free</a:t>
            </a:r>
          </a:p>
          <a:p>
            <a:pPr lvl="1"/>
            <a:endParaRPr lang="en-US" dirty="0"/>
          </a:p>
          <a:p>
            <a:pPr marL="457200" lvl="1" indent="0">
              <a:buNone/>
            </a:pPr>
            <a:endParaRPr lang="en-US" dirty="0"/>
          </a:p>
          <a:p>
            <a:pPr marL="0" indent="0">
              <a:buNone/>
            </a:pPr>
            <a:endParaRPr lang="en-US" b="1" dirty="0"/>
          </a:p>
        </p:txBody>
      </p:sp>
      <p:pic>
        <p:nvPicPr>
          <p:cNvPr id="5" name="Picture 4">
            <a:extLst>
              <a:ext uri="{FF2B5EF4-FFF2-40B4-BE49-F238E27FC236}">
                <a16:creationId xmlns:a16="http://schemas.microsoft.com/office/drawing/2014/main" id="{2460981A-6757-4B15-A702-4947FA0355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1601" y="3886201"/>
            <a:ext cx="5330035" cy="2768625"/>
          </a:xfrm>
          <a:prstGeom prst="rect">
            <a:avLst/>
          </a:prstGeom>
        </p:spPr>
      </p:pic>
      <p:pic>
        <p:nvPicPr>
          <p:cNvPr id="1028" name="Picture 4" descr="MediLexicon Home">
            <a:extLst>
              <a:ext uri="{FF2B5EF4-FFF2-40B4-BE49-F238E27FC236}">
                <a16:creationId xmlns:a16="http://schemas.microsoft.com/office/drawing/2014/main" id="{E9B28A42-23CC-4448-8A8B-270BCF26FC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88656" y="662610"/>
            <a:ext cx="321468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1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A57928-F49D-448E-914B-0439C844400A}"/>
              </a:ext>
            </a:extLst>
          </p:cNvPr>
          <p:cNvSpPr/>
          <p:nvPr/>
        </p:nvSpPr>
        <p:spPr>
          <a:xfrm>
            <a:off x="1524000" y="52075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a16="http://schemas.microsoft.com/office/drawing/2014/main" id="{66DAE17C-075E-4695-9967-F0CD754E1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358" y="1690688"/>
            <a:ext cx="6853598" cy="2995612"/>
          </a:xfrm>
          <a:prstGeom prst="rect">
            <a:avLst/>
          </a:prstGeom>
        </p:spPr>
      </p:pic>
      <p:sp>
        <p:nvSpPr>
          <p:cNvPr id="7" name="TextBox 6">
            <a:extLst>
              <a:ext uri="{FF2B5EF4-FFF2-40B4-BE49-F238E27FC236}">
                <a16:creationId xmlns:a16="http://schemas.microsoft.com/office/drawing/2014/main" id="{67F8EA0A-248A-4028-A40D-8504C506A284}"/>
              </a:ext>
            </a:extLst>
          </p:cNvPr>
          <p:cNvSpPr txBox="1"/>
          <p:nvPr/>
        </p:nvSpPr>
        <p:spPr>
          <a:xfrm>
            <a:off x="7832394" y="2467435"/>
            <a:ext cx="399288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Clinical Guidelines in one centralized location</a:t>
            </a:r>
          </a:p>
          <a:p>
            <a:pPr marL="285750" indent="-285750">
              <a:buFont typeface="Arial" panose="020B0604020202020204" pitchFamily="34" charset="0"/>
              <a:buChar char="•"/>
            </a:pPr>
            <a:r>
              <a:rPr lang="en-US" dirty="0"/>
              <a:t>Organized by disorder</a:t>
            </a:r>
          </a:p>
          <a:p>
            <a:pPr marL="285750" indent="-285750">
              <a:buFont typeface="Arial" panose="020B0604020202020204" pitchFamily="34" charset="0"/>
              <a:buChar char="•"/>
            </a:pPr>
            <a:r>
              <a:rPr lang="en-US" dirty="0"/>
              <a:t>Guideline Summary </a:t>
            </a:r>
          </a:p>
          <a:p>
            <a:pPr marL="285750" indent="-285750">
              <a:buFont typeface="Arial" panose="020B0604020202020204" pitchFamily="34" charset="0"/>
              <a:buChar char="•"/>
            </a:pPr>
            <a:r>
              <a:rPr lang="en-US" dirty="0"/>
              <a:t>Full downloadable PDF’s</a:t>
            </a:r>
          </a:p>
          <a:p>
            <a:pPr marL="285750" indent="-285750">
              <a:buFont typeface="Arial" panose="020B0604020202020204" pitchFamily="34" charset="0"/>
              <a:buChar char="•"/>
            </a:pPr>
            <a:r>
              <a:rPr lang="en-US" dirty="0">
                <a:solidFill>
                  <a:schemeClr val="bg1"/>
                </a:solidFill>
                <a:hlinkClick r:id="rId4"/>
              </a:rPr>
              <a:t>http://www.pharmacist.com/clinical-guidelines</a:t>
            </a:r>
            <a:endParaRPr lang="en-US" dirty="0"/>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ECA55EEB-4F4D-4F5B-8998-ACB61D3980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48128" y="4549140"/>
            <a:ext cx="4677146" cy="1930646"/>
          </a:xfrm>
          <a:prstGeom prst="rect">
            <a:avLst/>
          </a:prstGeom>
        </p:spPr>
      </p:pic>
      <p:sp>
        <p:nvSpPr>
          <p:cNvPr id="11" name="Arrow: Bent-Up 10">
            <a:extLst>
              <a:ext uri="{FF2B5EF4-FFF2-40B4-BE49-F238E27FC236}">
                <a16:creationId xmlns:a16="http://schemas.microsoft.com/office/drawing/2014/main" id="{D8D33AE7-E818-4135-AC8B-A20837D0B07A}"/>
              </a:ext>
            </a:extLst>
          </p:cNvPr>
          <p:cNvSpPr/>
          <p:nvPr/>
        </p:nvSpPr>
        <p:spPr>
          <a:xfrm rot="5400000">
            <a:off x="4270359" y="3720727"/>
            <a:ext cx="1080092" cy="33259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7C5462-7461-4470-B80D-867A87CAB373}"/>
              </a:ext>
            </a:extLst>
          </p:cNvPr>
          <p:cNvSpPr/>
          <p:nvPr/>
        </p:nvSpPr>
        <p:spPr>
          <a:xfrm>
            <a:off x="1524000" y="520760"/>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a:extLst>
              <a:ext uri="{FF2B5EF4-FFF2-40B4-BE49-F238E27FC236}">
                <a16:creationId xmlns:a16="http://schemas.microsoft.com/office/drawing/2014/main" id="{4D50A4C6-418E-4DE0-8B6C-5BA5651E2BFE}"/>
              </a:ext>
            </a:extLst>
          </p:cNvPr>
          <p:cNvSpPr>
            <a:spLocks noGrp="1"/>
          </p:cNvSpPr>
          <p:nvPr>
            <p:ph type="title"/>
          </p:nvPr>
        </p:nvSpPr>
        <p:spPr>
          <a:xfrm>
            <a:off x="2920999" y="589808"/>
            <a:ext cx="10515600" cy="1325563"/>
          </a:xfrm>
        </p:spPr>
        <p:txBody>
          <a:bodyPr>
            <a:normAutofit/>
          </a:bodyPr>
          <a:lstStyle/>
          <a:p>
            <a:r>
              <a:rPr lang="en-US" dirty="0">
                <a:solidFill>
                  <a:schemeClr val="bg1"/>
                </a:solidFill>
              </a:rPr>
              <a:t>APhA Clinical Guidelines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87763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Emails</a:t>
            </a:r>
          </a:p>
        </p:txBody>
      </p:sp>
      <p:sp>
        <p:nvSpPr>
          <p:cNvPr id="3" name="Content Placeholder 2"/>
          <p:cNvSpPr>
            <a:spLocks noGrp="1"/>
          </p:cNvSpPr>
          <p:nvPr>
            <p:ph idx="1"/>
          </p:nvPr>
        </p:nvSpPr>
        <p:spPr>
          <a:xfrm>
            <a:off x="2152650" y="1690689"/>
            <a:ext cx="7886700" cy="5014911"/>
          </a:xfrm>
        </p:spPr>
        <p:txBody>
          <a:bodyPr>
            <a:normAutofit/>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l="-314"/>
          <a:stretch/>
        </p:blipFill>
        <p:spPr>
          <a:xfrm>
            <a:off x="1511300" y="-13498"/>
            <a:ext cx="9144000" cy="158814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1243761"/>
            <a:ext cx="8280400" cy="1612900"/>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24000" y="2275608"/>
            <a:ext cx="7607300" cy="1943541"/>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11300" y="4219148"/>
            <a:ext cx="9144000" cy="2334052"/>
          </a:xfrm>
          <a:prstGeom prst="rect">
            <a:avLst/>
          </a:prstGeom>
        </p:spPr>
      </p:pic>
      <p:pic>
        <p:nvPicPr>
          <p:cNvPr id="19" name="Picture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24000" y="3557624"/>
            <a:ext cx="7620000" cy="1976603"/>
          </a:xfrm>
          <a:prstGeom prst="rect">
            <a:avLst/>
          </a:prstGeom>
        </p:spPr>
      </p:pic>
    </p:spTree>
    <p:extLst>
      <p:ext uri="{BB962C8B-B14F-4D97-AF65-F5344CB8AC3E}">
        <p14:creationId xmlns:p14="http://schemas.microsoft.com/office/powerpoint/2010/main" val="150710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p:cNvSpPr txBox="1"/>
          <p:nvPr/>
        </p:nvSpPr>
        <p:spPr>
          <a:xfrm>
            <a:off x="1828800" y="33647"/>
            <a:ext cx="8686800" cy="707886"/>
          </a:xfrm>
          <a:prstGeom prst="rect">
            <a:avLst/>
          </a:prstGeom>
          <a:noFill/>
        </p:spPr>
        <p:txBody>
          <a:bodyPr wrap="square" rtlCol="0">
            <a:spAutoFit/>
          </a:bodyPr>
          <a:lstStyle/>
          <a:p>
            <a:pPr algn="ctr"/>
            <a:r>
              <a:rPr lang="en-US" sz="4000" b="1" dirty="0">
                <a:solidFill>
                  <a:prstClr val="white"/>
                </a:solidFill>
                <a:latin typeface="Calibri Light" charset="0"/>
                <a:ea typeface="Calibri Light" charset="0"/>
                <a:cs typeface="Calibri Light" charset="0"/>
              </a:rPr>
              <a:t>Thank You “</a:t>
            </a:r>
            <a:r>
              <a:rPr lang="en-US" sz="4000" b="1" dirty="0" err="1">
                <a:solidFill>
                  <a:prstClr val="white"/>
                </a:solidFill>
                <a:latin typeface="Calibri Light" charset="0"/>
                <a:ea typeface="Calibri Light" charset="0"/>
                <a:cs typeface="Calibri Light" charset="0"/>
              </a:rPr>
              <a:t>Beary</a:t>
            </a:r>
            <a:r>
              <a:rPr lang="en-US" sz="4000" b="1" dirty="0">
                <a:solidFill>
                  <a:prstClr val="white"/>
                </a:solidFill>
                <a:latin typeface="Calibri Light" charset="0"/>
                <a:ea typeface="Calibri Light" charset="0"/>
                <a:cs typeface="Calibri Light" charset="0"/>
              </a:rPr>
              <a:t>” Much Award</a:t>
            </a:r>
          </a:p>
        </p:txBody>
      </p:sp>
      <p:sp>
        <p:nvSpPr>
          <p:cNvPr id="9" name="TextBox 8"/>
          <p:cNvSpPr txBox="1"/>
          <p:nvPr/>
        </p:nvSpPr>
        <p:spPr>
          <a:xfrm>
            <a:off x="2743200" y="6096000"/>
            <a:ext cx="6553200" cy="707886"/>
          </a:xfrm>
          <a:prstGeom prst="rect">
            <a:avLst/>
          </a:prstGeom>
          <a:noFill/>
        </p:spPr>
        <p:txBody>
          <a:bodyPr wrap="square" rtlCol="0">
            <a:spAutoFit/>
          </a:bodyPr>
          <a:lstStyle/>
          <a:p>
            <a:pPr algn="ctr"/>
            <a:r>
              <a:rPr lang="en-US" sz="4000" b="1" dirty="0">
                <a:solidFill>
                  <a:prstClr val="white"/>
                </a:solidFill>
                <a:latin typeface="Calibri Light" panose="020F0302020204030204"/>
              </a:rPr>
              <a:t>November 2017</a:t>
            </a:r>
          </a:p>
        </p:txBody>
      </p:sp>
    </p:spTree>
    <p:extLst>
      <p:ext uri="{BB962C8B-B14F-4D97-AF65-F5344CB8AC3E}">
        <p14:creationId xmlns:p14="http://schemas.microsoft.com/office/powerpoint/2010/main" val="403646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p:txBody>
          <a:bodyPr/>
          <a:lstStyle/>
          <a:p>
            <a:pPr algn="ctr"/>
            <a:r>
              <a:rPr lang="en-US" b="1" dirty="0">
                <a:solidFill>
                  <a:schemeClr val="bg1"/>
                </a:solidFill>
              </a:rPr>
              <a:t>Thank You “</a:t>
            </a:r>
            <a:r>
              <a:rPr lang="en-US" b="1" dirty="0" err="1">
                <a:solidFill>
                  <a:schemeClr val="bg1"/>
                </a:solidFill>
              </a:rPr>
              <a:t>Beary</a:t>
            </a:r>
            <a:r>
              <a:rPr lang="en-US" b="1" dirty="0">
                <a:solidFill>
                  <a:schemeClr val="bg1"/>
                </a:solidFill>
              </a:rPr>
              <a:t>” Much Award</a:t>
            </a:r>
          </a:p>
        </p:txBody>
      </p:sp>
      <p:sp>
        <p:nvSpPr>
          <p:cNvPr id="3" name="Content Placeholder 2"/>
          <p:cNvSpPr>
            <a:spLocks noGrp="1"/>
          </p:cNvSpPr>
          <p:nvPr>
            <p:ph sz="half" idx="1"/>
          </p:nvPr>
        </p:nvSpPr>
        <p:spPr/>
        <p:txBody>
          <a:bodyPr>
            <a:normAutofit/>
          </a:bodyPr>
          <a:lstStyle/>
          <a:p>
            <a:pPr marL="457200" lvl="1" indent="0" algn="ctr">
              <a:buNone/>
            </a:pPr>
            <a:r>
              <a:rPr lang="en-US" sz="3200" b="1" dirty="0"/>
              <a:t>Member of the Meeting Award</a:t>
            </a:r>
          </a:p>
          <a:p>
            <a:pPr marL="457200" lvl="1" indent="0">
              <a:buNone/>
            </a:pPr>
            <a:endParaRPr lang="en-US" dirty="0"/>
          </a:p>
          <a:p>
            <a:pPr marL="0" indent="0">
              <a:buNone/>
            </a:pPr>
            <a:r>
              <a:rPr lang="en-US" sz="2400" b="1" dirty="0"/>
              <a:t>This </a:t>
            </a:r>
            <a:r>
              <a:rPr lang="en-US" sz="2400" b="1" i="1" dirty="0" err="1"/>
              <a:t>koal-ity</a:t>
            </a:r>
            <a:r>
              <a:rPr lang="en-US" sz="2400" b="1" dirty="0"/>
              <a:t> DPH-1 member has stepped up to the plate to fill in for Student Senate meetings whenever necessary and has also shown eagerness and enthusiasm to start planning future social events for all of WSPS!</a:t>
            </a:r>
          </a:p>
        </p:txBody>
      </p:sp>
      <p:pic>
        <p:nvPicPr>
          <p:cNvPr id="6" name="Content Placeholder 5"/>
          <p:cNvPicPr>
            <a:picLocks noGrp="1" noChangeAspect="1"/>
          </p:cNvPicPr>
          <p:nvPr>
            <p:ph sz="half" idx="2"/>
          </p:nvPr>
        </p:nvPicPr>
        <p:blipFill>
          <a:blip r:embed="rId3"/>
          <a:stretch>
            <a:fillRect/>
          </a:stretch>
        </p:blipFill>
        <p:spPr>
          <a:xfrm>
            <a:off x="6153150" y="2525220"/>
            <a:ext cx="3886200" cy="2952148"/>
          </a:xfrm>
          <a:prstGeom prst="rect">
            <a:avLst/>
          </a:prstGeom>
        </p:spPr>
      </p:pic>
    </p:spTree>
    <p:extLst>
      <p:ext uri="{BB962C8B-B14F-4D97-AF65-F5344CB8AC3E}">
        <p14:creationId xmlns:p14="http://schemas.microsoft.com/office/powerpoint/2010/main" val="16407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p:txBody>
          <a:bodyPr/>
          <a:lstStyle/>
          <a:p>
            <a:pPr algn="ctr"/>
            <a:r>
              <a:rPr lang="en-US" b="1" dirty="0">
                <a:solidFill>
                  <a:schemeClr val="bg1"/>
                </a:solidFill>
              </a:rPr>
              <a:t>Thank You “</a:t>
            </a:r>
            <a:r>
              <a:rPr lang="en-US" b="1" dirty="0" err="1">
                <a:solidFill>
                  <a:schemeClr val="bg1"/>
                </a:solidFill>
              </a:rPr>
              <a:t>Beary</a:t>
            </a:r>
            <a:r>
              <a:rPr lang="en-US" b="1" dirty="0">
                <a:solidFill>
                  <a:schemeClr val="bg1"/>
                </a:solidFill>
              </a:rPr>
              <a:t>” Much Award</a:t>
            </a:r>
          </a:p>
        </p:txBody>
      </p:sp>
      <p:sp>
        <p:nvSpPr>
          <p:cNvPr id="9" name="TextBox 8"/>
          <p:cNvSpPr txBox="1"/>
          <p:nvPr/>
        </p:nvSpPr>
        <p:spPr>
          <a:xfrm>
            <a:off x="1828800" y="5715001"/>
            <a:ext cx="4191000" cy="830997"/>
          </a:xfrm>
          <a:prstGeom prst="rect">
            <a:avLst/>
          </a:prstGeom>
          <a:noFill/>
        </p:spPr>
        <p:txBody>
          <a:bodyPr wrap="square" rtlCol="0">
            <a:spAutoFit/>
          </a:bodyPr>
          <a:lstStyle/>
          <a:p>
            <a:pPr algn="ctr"/>
            <a:r>
              <a:rPr lang="en-US" sz="2400" b="1">
                <a:solidFill>
                  <a:prstClr val="black"/>
                </a:solidFill>
                <a:latin typeface="Calibri" panose="020F0502020204030204"/>
              </a:rPr>
              <a:t>Rachel Kent</a:t>
            </a:r>
            <a:endParaRPr lang="en-US" sz="2400" b="1" dirty="0">
              <a:solidFill>
                <a:prstClr val="black"/>
              </a:solidFill>
              <a:latin typeface="Calibri" panose="020F0502020204030204"/>
            </a:endParaRPr>
          </a:p>
          <a:p>
            <a:pPr algn="ctr"/>
            <a:r>
              <a:rPr lang="en-US" sz="2400" b="1" dirty="0">
                <a:solidFill>
                  <a:prstClr val="black"/>
                </a:solidFill>
                <a:latin typeface="Calibri" panose="020F0502020204030204"/>
              </a:rPr>
              <a:t>DPH-1</a:t>
            </a:r>
          </a:p>
        </p:txBody>
      </p:sp>
      <p:sp>
        <p:nvSpPr>
          <p:cNvPr id="10" name="TextBox 9"/>
          <p:cNvSpPr txBox="1"/>
          <p:nvPr/>
        </p:nvSpPr>
        <p:spPr>
          <a:xfrm>
            <a:off x="7848600" y="1462339"/>
            <a:ext cx="2590800" cy="1341656"/>
          </a:xfrm>
          <a:prstGeom prst="wedgeEllipseCallout">
            <a:avLst>
              <a:gd name="adj1" fmla="val -29908"/>
              <a:gd name="adj2" fmla="val 156680"/>
            </a:avLst>
          </a:prstGeom>
          <a:solidFill>
            <a:srgbClr val="002060"/>
          </a:solidFill>
        </p:spPr>
        <p:txBody>
          <a:bodyPr wrap="square" rtlCol="0">
            <a:spAutoFit/>
          </a:bodyPr>
          <a:lstStyle/>
          <a:p>
            <a:r>
              <a:rPr lang="en-US" sz="2800" b="1" dirty="0">
                <a:solidFill>
                  <a:prstClr val="white"/>
                </a:solidFill>
                <a:latin typeface="Calibri" panose="020F0502020204030204"/>
              </a:rPr>
              <a:t>Thank you, Rachel!!</a:t>
            </a:r>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00801" y="3560992"/>
            <a:ext cx="3032115" cy="2013324"/>
          </a:xfrm>
          <a:prstGeom prst="rect">
            <a:avLst/>
          </a:prstGeom>
        </p:spPr>
      </p:pic>
      <p:sp>
        <p:nvSpPr>
          <p:cNvPr id="7" name="Content Placeholder 6"/>
          <p:cNvSpPr>
            <a:spLocks noGrp="1"/>
          </p:cNvSpPr>
          <p:nvPr>
            <p:ph sz="half" idx="1"/>
          </p:nvPr>
        </p:nvSpPr>
        <p:spPr/>
        <p:txBody>
          <a:bodyPr/>
          <a:lstStyle/>
          <a:p>
            <a:endParaRPr lang="en-US"/>
          </a:p>
        </p:txBody>
      </p:sp>
      <p:sp>
        <p:nvSpPr>
          <p:cNvPr id="11" name="Rectangle 1"/>
          <p:cNvSpPr>
            <a:spLocks noChangeArrowheads="1"/>
          </p:cNvSpPr>
          <p:nvPr/>
        </p:nvSpPr>
        <p:spPr bwMode="auto">
          <a:xfrm>
            <a:off x="2971800" y="2908848"/>
            <a:ext cx="1463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prstClr val="black"/>
                </a:solidFill>
                <a:latin typeface="Arial" charset="0"/>
              </a:rPr>
              <a:t>  </a:t>
            </a:r>
            <a:endParaRPr lang="en-US" altLang="en-US" sz="10100" dirty="0">
              <a:solidFill>
                <a:prstClr val="black"/>
              </a:solidFill>
              <a:latin typeface="Arial" charset="0"/>
            </a:endParaRPr>
          </a:p>
        </p:txBody>
      </p:sp>
      <p:pic>
        <p:nvPicPr>
          <p:cNvPr id="1026" name="Picture 2" descr="/var/folders/m1/2bkp9nd96pg2yq_233lypwj00000gn/T/com.microsoft.Powerpoint/WebArchiveCopyPasteTempFiles/rkent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3112943"/>
            <a:ext cx="2057400" cy="257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p>
            <a:r>
              <a:rPr lang="en-US"/>
              <a:t>Access Code for Today</a:t>
            </a:r>
            <a:endParaRPr lang="en-US" dirty="0"/>
          </a:p>
        </p:txBody>
      </p:sp>
      <p:pic>
        <p:nvPicPr>
          <p:cNvPr id="4" name="Picture 3">
            <a:extLst>
              <a:ext uri="{FF2B5EF4-FFF2-40B4-BE49-F238E27FC236}">
                <a16:creationId xmlns:a16="http://schemas.microsoft.com/office/drawing/2014/main" id="{C85A759E-E86C-4363-BE71-33CDBDFF01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9184" y="1983316"/>
            <a:ext cx="7973632" cy="3790950"/>
          </a:xfrm>
          <a:prstGeom prst="rect">
            <a:avLst/>
          </a:prstGeom>
        </p:spPr>
      </p:pic>
    </p:spTree>
    <p:extLst>
      <p:ext uri="{BB962C8B-B14F-4D97-AF65-F5344CB8AC3E}">
        <p14:creationId xmlns:p14="http://schemas.microsoft.com/office/powerpoint/2010/main" val="3991944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Code for Today</a:t>
            </a:r>
          </a:p>
        </p:txBody>
      </p:sp>
      <p:sp>
        <p:nvSpPr>
          <p:cNvPr id="3" name="Content Placeholder 2"/>
          <p:cNvSpPr>
            <a:spLocks noGrp="1"/>
          </p:cNvSpPr>
          <p:nvPr>
            <p:ph idx="1"/>
          </p:nvPr>
        </p:nvSpPr>
        <p:spPr>
          <a:xfrm>
            <a:off x="838200" y="3477962"/>
            <a:ext cx="10515600" cy="4351338"/>
          </a:xfrm>
        </p:spPr>
        <p:txBody>
          <a:bodyPr>
            <a:normAutofit/>
          </a:bodyPr>
          <a:lstStyle/>
          <a:p>
            <a:pPr marL="0" indent="0" algn="ctr">
              <a:buNone/>
            </a:pPr>
            <a:r>
              <a:rPr lang="en-US" sz="7200" b="1" dirty="0"/>
              <a:t>1621</a:t>
            </a:r>
          </a:p>
        </p:txBody>
      </p:sp>
    </p:spTree>
    <p:extLst>
      <p:ext uri="{BB962C8B-B14F-4D97-AF65-F5344CB8AC3E}">
        <p14:creationId xmlns:p14="http://schemas.microsoft.com/office/powerpoint/2010/main" val="7164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b="1" dirty="0">
                <a:solidFill>
                  <a:schemeClr val="bg1"/>
                </a:solidFill>
              </a:rPr>
              <a:t>Distinguished Member Certificate Card</a:t>
            </a:r>
          </a:p>
        </p:txBody>
      </p:sp>
      <p:sp>
        <p:nvSpPr>
          <p:cNvPr id="3" name="Content Placeholder 2"/>
          <p:cNvSpPr>
            <a:spLocks noGrp="1"/>
          </p:cNvSpPr>
          <p:nvPr>
            <p:ph idx="1"/>
          </p:nvPr>
        </p:nvSpPr>
        <p:spPr>
          <a:xfrm>
            <a:off x="838200" y="1690690"/>
            <a:ext cx="7886700" cy="4486274"/>
          </a:xfrm>
        </p:spPr>
        <p:txBody>
          <a:bodyPr>
            <a:normAutofit/>
          </a:bodyPr>
          <a:lstStyle/>
          <a:p>
            <a:pPr marL="457200" lvl="1" indent="0" algn="ctr">
              <a:buNone/>
            </a:pPr>
            <a:endParaRPr lang="en-US" dirty="0"/>
          </a:p>
          <a:p>
            <a:pPr lvl="1"/>
            <a:r>
              <a:rPr lang="en-US" dirty="0"/>
              <a:t>Opportunity to get more involved in WSPS and obtain a certificate!</a:t>
            </a:r>
          </a:p>
          <a:p>
            <a:pPr lvl="1"/>
            <a:r>
              <a:rPr lang="en-US" dirty="0"/>
              <a:t>Criteria (complete by May 2018)</a:t>
            </a:r>
          </a:p>
          <a:p>
            <a:pPr lvl="2"/>
            <a:r>
              <a:rPr lang="en-US" dirty="0"/>
              <a:t>Attend all remaining general meetings</a:t>
            </a:r>
          </a:p>
          <a:p>
            <a:pPr lvl="3"/>
            <a:r>
              <a:rPr lang="en-US" dirty="0"/>
              <a:t>Excuses with justification possible</a:t>
            </a:r>
          </a:p>
          <a:p>
            <a:pPr lvl="2"/>
            <a:r>
              <a:rPr lang="en-US" dirty="0"/>
              <a:t>Participate with 3 operations</a:t>
            </a:r>
          </a:p>
          <a:p>
            <a:pPr lvl="2"/>
            <a:r>
              <a:rPr lang="en-US" dirty="0"/>
              <a:t>Attend a national or local meeting</a:t>
            </a:r>
          </a:p>
          <a:p>
            <a:pPr lvl="3"/>
            <a:r>
              <a:rPr lang="en-US" dirty="0" err="1"/>
              <a:t>APhA</a:t>
            </a:r>
            <a:r>
              <a:rPr lang="en-US" dirty="0"/>
              <a:t> Annual, ASHP Midyear, PSW Legislative Day, PSW Educational Conference, PSW Annual </a:t>
            </a:r>
          </a:p>
          <a:p>
            <a:pPr lvl="2"/>
            <a:r>
              <a:rPr lang="en-US" dirty="0"/>
              <a:t>Volunteer at or attend 2 events beyond COPs requirements</a:t>
            </a:r>
          </a:p>
          <a:p>
            <a:pPr lvl="2"/>
            <a:r>
              <a:rPr lang="en-US" dirty="0"/>
              <a:t>Attend/participate in 1 miscellaneous event</a:t>
            </a:r>
          </a:p>
          <a:p>
            <a:pPr lvl="3"/>
            <a:endParaRPr lang="en-US" dirty="0"/>
          </a:p>
          <a:p>
            <a:pPr lvl="1"/>
            <a:endParaRPr lang="en-US" dirty="0"/>
          </a:p>
          <a:p>
            <a:pPr lvl="1"/>
            <a:endParaRPr lang="en-US" dirty="0"/>
          </a:p>
          <a:p>
            <a:pPr marL="0" indent="0">
              <a:buNone/>
            </a:pPr>
            <a:endParaRPr lang="en-US" b="1" dirty="0"/>
          </a:p>
        </p:txBody>
      </p:sp>
      <p:pic>
        <p:nvPicPr>
          <p:cNvPr id="6" name="Picture 5">
            <a:extLst>
              <a:ext uri="{FF2B5EF4-FFF2-40B4-BE49-F238E27FC236}">
                <a16:creationId xmlns:a16="http://schemas.microsoft.com/office/drawing/2014/main" id="{864B0B26-1A51-4113-BFD3-BFE650DB4A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0967" y="2556933"/>
            <a:ext cx="3296356" cy="2472267"/>
          </a:xfrm>
          <a:prstGeom prst="rect">
            <a:avLst/>
          </a:prstGeom>
          <a:ln>
            <a:noFill/>
          </a:ln>
          <a:effectLst>
            <a:softEdge rad="112500"/>
          </a:effectLst>
        </p:spPr>
      </p:pic>
    </p:spTree>
    <p:extLst>
      <p:ext uri="{BB962C8B-B14F-4D97-AF65-F5344CB8AC3E}">
        <p14:creationId xmlns:p14="http://schemas.microsoft.com/office/powerpoint/2010/main" val="561555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Go Packers!</a:t>
            </a:r>
          </a:p>
        </p:txBody>
      </p:sp>
      <p:sp>
        <p:nvSpPr>
          <p:cNvPr id="3" name="Content Placeholder 2"/>
          <p:cNvSpPr>
            <a:spLocks noGrp="1"/>
          </p:cNvSpPr>
          <p:nvPr>
            <p:ph idx="1"/>
          </p:nvPr>
        </p:nvSpPr>
        <p:spPr>
          <a:xfrm>
            <a:off x="2133600" y="1447801"/>
            <a:ext cx="7886700" cy="5014911"/>
          </a:xfrm>
        </p:spPr>
        <p:txBody>
          <a:bodyPr>
            <a:normAutofit/>
          </a:bodyPr>
          <a:lstStyle/>
          <a:p>
            <a:pPr marL="457200" lvl="1" indent="0" algn="ctr">
              <a:buNone/>
            </a:pPr>
            <a:r>
              <a:rPr lang="en-US" sz="3200" b="1" dirty="0"/>
              <a:t>General Reminders:</a:t>
            </a:r>
          </a:p>
          <a:p>
            <a:pPr marL="457200" lvl="1" indent="0" algn="ctr">
              <a:buNone/>
            </a:pPr>
            <a:endParaRPr lang="en-US" dirty="0"/>
          </a:p>
          <a:p>
            <a:pPr lvl="1"/>
            <a:r>
              <a:rPr lang="en-US" dirty="0"/>
              <a:t>Board meeting in this room after this meeting – IE I’m kicking you out, sorry</a:t>
            </a:r>
          </a:p>
          <a:p>
            <a:pPr lvl="1"/>
            <a:r>
              <a:rPr lang="en-US" dirty="0"/>
              <a:t>See Karissa if you still need to sign up for WSPS</a:t>
            </a:r>
          </a:p>
          <a:p>
            <a:pPr lvl="1"/>
            <a:r>
              <a:rPr lang="en-US" dirty="0"/>
              <a:t>Last meeting of the semester is Thursday, December 7</a:t>
            </a:r>
            <a:r>
              <a:rPr lang="en-US" baseline="30000" dirty="0"/>
              <a:t>th</a:t>
            </a:r>
            <a:r>
              <a:rPr lang="en-US" dirty="0"/>
              <a:t> at 5:30pm!</a:t>
            </a:r>
          </a:p>
          <a:p>
            <a:pPr lvl="1"/>
            <a:endParaRPr lang="en-US" dirty="0"/>
          </a:p>
          <a:p>
            <a:pPr lvl="1"/>
            <a:endParaRPr lang="en-US" dirty="0"/>
          </a:p>
          <a:p>
            <a:pPr marL="457200" lvl="1" indent="0" algn="ctr">
              <a:buNone/>
            </a:pPr>
            <a:r>
              <a:rPr lang="en-US" sz="3600" b="1" dirty="0"/>
              <a:t>Thank you for coming!</a:t>
            </a:r>
          </a:p>
        </p:txBody>
      </p:sp>
    </p:spTree>
    <p:extLst>
      <p:ext uri="{BB962C8B-B14F-4D97-AF65-F5344CB8AC3E}">
        <p14:creationId xmlns:p14="http://schemas.microsoft.com/office/powerpoint/2010/main" val="24278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b="1" dirty="0">
                <a:solidFill>
                  <a:schemeClr val="bg1"/>
                </a:solidFill>
              </a:rPr>
              <a:t>Congratulations </a:t>
            </a:r>
            <a:r>
              <a:rPr lang="en-US" b="1" dirty="0" err="1">
                <a:solidFill>
                  <a:schemeClr val="bg1"/>
                </a:solidFill>
              </a:rPr>
              <a:t>GenerationRx</a:t>
            </a:r>
            <a:r>
              <a:rPr lang="en-US" b="1" dirty="0">
                <a:solidFill>
                  <a:schemeClr val="bg1"/>
                </a:solidFill>
              </a:rPr>
              <a:t>!</a:t>
            </a:r>
          </a:p>
        </p:txBody>
      </p:sp>
      <p:sp>
        <p:nvSpPr>
          <p:cNvPr id="3" name="Content Placeholder 2"/>
          <p:cNvSpPr>
            <a:spLocks noGrp="1"/>
          </p:cNvSpPr>
          <p:nvPr>
            <p:ph idx="1"/>
          </p:nvPr>
        </p:nvSpPr>
        <p:spPr>
          <a:xfrm>
            <a:off x="2152650" y="1690690"/>
            <a:ext cx="7886700" cy="4486274"/>
          </a:xfrm>
        </p:spPr>
        <p:txBody>
          <a:bodyPr>
            <a:normAutofit/>
          </a:bodyPr>
          <a:lstStyle/>
          <a:p>
            <a:pPr marL="457200" lvl="1" indent="0" algn="ctr">
              <a:buNone/>
            </a:pPr>
            <a:endParaRPr lang="en-US" sz="2800" b="1" dirty="0"/>
          </a:p>
          <a:p>
            <a:pPr marL="457200" lvl="1" indent="0" algn="ctr">
              <a:buNone/>
            </a:pPr>
            <a:r>
              <a:rPr lang="en-US" sz="2800" b="1" dirty="0"/>
              <a:t>At MRM 2017, our chapter’s </a:t>
            </a:r>
            <a:r>
              <a:rPr lang="en-US" sz="2800" b="1" dirty="0" err="1"/>
              <a:t>GenerationRx</a:t>
            </a:r>
            <a:r>
              <a:rPr lang="en-US" sz="2800" b="1" dirty="0"/>
              <a:t> was chosen as the region’s best for the 2016-2017 academic year.</a:t>
            </a:r>
          </a:p>
          <a:p>
            <a:pPr marL="457200" lvl="1" indent="0" algn="ctr">
              <a:buNone/>
            </a:pPr>
            <a:endParaRPr lang="en-US" sz="2800" b="1" dirty="0"/>
          </a:p>
          <a:p>
            <a:pPr marL="457200" lvl="1" indent="0" algn="ctr">
              <a:buNone/>
            </a:pPr>
            <a:r>
              <a:rPr lang="en-US" sz="2800" b="1" dirty="0"/>
              <a:t>Congratulations and thank you to Matt Huppert and Kinsey Clark for your hard work last year!</a:t>
            </a:r>
          </a:p>
          <a:p>
            <a:pPr lvl="1" algn="ctr"/>
            <a:endParaRPr lang="en-US" sz="2800" b="1" dirty="0"/>
          </a:p>
          <a:p>
            <a:pPr lvl="1" algn="ctr"/>
            <a:endParaRPr lang="en-US" sz="2800" b="1" dirty="0"/>
          </a:p>
          <a:p>
            <a:pPr marL="0" indent="0" algn="ctr">
              <a:buNone/>
            </a:pPr>
            <a:endParaRPr lang="en-US" b="1" dirty="0"/>
          </a:p>
        </p:txBody>
      </p:sp>
    </p:spTree>
    <p:extLst>
      <p:ext uri="{BB962C8B-B14F-4D97-AF65-F5344CB8AC3E}">
        <p14:creationId xmlns:p14="http://schemas.microsoft.com/office/powerpoint/2010/main" val="281410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WSPS Newsletter</a:t>
            </a:r>
          </a:p>
        </p:txBody>
      </p:sp>
      <p:sp>
        <p:nvSpPr>
          <p:cNvPr id="3" name="Content Placeholder 2"/>
          <p:cNvSpPr>
            <a:spLocks noGrp="1"/>
          </p:cNvSpPr>
          <p:nvPr>
            <p:ph idx="1"/>
          </p:nvPr>
        </p:nvSpPr>
        <p:spPr>
          <a:xfrm>
            <a:off x="2152650" y="1690689"/>
            <a:ext cx="7886700" cy="4486274"/>
          </a:xfrm>
        </p:spPr>
        <p:txBody>
          <a:bodyPr>
            <a:normAutofit fontScale="92500" lnSpcReduction="20000"/>
          </a:bodyPr>
          <a:lstStyle/>
          <a:p>
            <a:pPr marL="457200" lvl="1" indent="0" algn="ctr">
              <a:buNone/>
            </a:pPr>
            <a:r>
              <a:rPr lang="en-US" sz="3000" b="1" dirty="0"/>
              <a:t>Refine your writing skills! </a:t>
            </a:r>
          </a:p>
          <a:p>
            <a:pPr marL="457200" lvl="1" indent="0">
              <a:buNone/>
            </a:pPr>
            <a:endParaRPr lang="en-US" sz="2600" dirty="0"/>
          </a:p>
          <a:p>
            <a:pPr lvl="1"/>
            <a:r>
              <a:rPr lang="en-US" sz="2600" dirty="0"/>
              <a:t>Reports on events hosted by WSPS and provides an update to the </a:t>
            </a:r>
            <a:r>
              <a:rPr lang="en-US" sz="2600" dirty="0" err="1"/>
              <a:t>SoP</a:t>
            </a:r>
            <a:endParaRPr lang="en-US" sz="2600" dirty="0"/>
          </a:p>
          <a:p>
            <a:pPr lvl="1"/>
            <a:r>
              <a:rPr lang="en-US" sz="2600" dirty="0"/>
              <a:t>Great opportunity to get to know your fellow classmates and co-chairs if you are thinking about a leadership position in WSPS</a:t>
            </a:r>
          </a:p>
          <a:p>
            <a:pPr lvl="1"/>
            <a:r>
              <a:rPr lang="en-US" sz="2600" dirty="0"/>
              <a:t>Preference for article selection for the 2018-2019 Journal Club will be given to those who write for the Newsletter</a:t>
            </a:r>
          </a:p>
          <a:p>
            <a:pPr lvl="1"/>
            <a:r>
              <a:rPr lang="en-US" sz="2600" dirty="0"/>
              <a:t>Opportunities to write an article are still available! </a:t>
            </a:r>
          </a:p>
          <a:p>
            <a:pPr lvl="1"/>
            <a:r>
              <a:rPr lang="en-US" sz="2600" dirty="0"/>
              <a:t>Sign-up link: </a:t>
            </a:r>
            <a:r>
              <a:rPr lang="en-US" sz="2600" dirty="0">
                <a:hlinkClick r:id="rId2"/>
              </a:rPr>
              <a:t>https://docs.google.com/a/wisc.edu/spreadsheets/d/1LF89nYlspf4q993rwdHN6Hf2hkJVXFBOkTo7uCYKaXI/edit?usp=sharing</a:t>
            </a:r>
            <a:r>
              <a:rPr lang="en-US" sz="2600" dirty="0"/>
              <a:t>  </a:t>
            </a:r>
          </a:p>
          <a:p>
            <a:pPr marL="457200" lvl="1" indent="0">
              <a:buNone/>
            </a:pPr>
            <a:endParaRPr lang="en-US" dirty="0"/>
          </a:p>
          <a:p>
            <a:pPr marL="0" indent="0">
              <a:buNone/>
            </a:pPr>
            <a:endParaRPr lang="en-US" b="1" dirty="0"/>
          </a:p>
        </p:txBody>
      </p:sp>
    </p:spTree>
    <p:extLst>
      <p:ext uri="{BB962C8B-B14F-4D97-AF65-F5344CB8AC3E}">
        <p14:creationId xmlns:p14="http://schemas.microsoft.com/office/powerpoint/2010/main" val="133973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err="1">
                <a:solidFill>
                  <a:schemeClr val="bg1"/>
                </a:solidFill>
              </a:rPr>
              <a:t>MedDrop</a:t>
            </a:r>
            <a:r>
              <a:rPr lang="en-US" b="1" dirty="0">
                <a:solidFill>
                  <a:schemeClr val="bg1"/>
                </a:solidFill>
              </a:rPr>
              <a:t> Project Committee	</a:t>
            </a:r>
          </a:p>
        </p:txBody>
      </p:sp>
      <p:sp>
        <p:nvSpPr>
          <p:cNvPr id="3" name="Content Placeholder 2"/>
          <p:cNvSpPr>
            <a:spLocks noGrp="1"/>
          </p:cNvSpPr>
          <p:nvPr>
            <p:ph sz="half" idx="2"/>
          </p:nvPr>
        </p:nvSpPr>
        <p:spPr>
          <a:xfrm>
            <a:off x="1524001" y="1524001"/>
            <a:ext cx="9010650" cy="5486399"/>
          </a:xfrm>
        </p:spPr>
        <p:txBody>
          <a:bodyPr>
            <a:normAutofit fontScale="85000" lnSpcReduction="20000"/>
          </a:bodyPr>
          <a:lstStyle/>
          <a:p>
            <a:pPr marL="0" indent="0" algn="ctr">
              <a:lnSpc>
                <a:spcPct val="100000"/>
              </a:lnSpc>
              <a:spcBef>
                <a:spcPts val="0"/>
              </a:spcBef>
              <a:buNone/>
              <a:defRPr/>
            </a:pPr>
            <a:r>
              <a:rPr lang="en-US" dirty="0"/>
              <a:t>Looking for </a:t>
            </a:r>
            <a:r>
              <a:rPr lang="en-US" u="sng" dirty="0"/>
              <a:t>2-3 volunteers</a:t>
            </a:r>
            <a:r>
              <a:rPr lang="en-US" dirty="0"/>
              <a:t> to be part of the </a:t>
            </a:r>
          </a:p>
          <a:p>
            <a:pPr marL="0" indent="0" algn="ctr">
              <a:lnSpc>
                <a:spcPct val="100000"/>
              </a:lnSpc>
              <a:spcBef>
                <a:spcPts val="0"/>
              </a:spcBef>
              <a:buNone/>
              <a:defRPr/>
            </a:pPr>
            <a:r>
              <a:rPr lang="en-US" b="1" i="1" dirty="0" err="1">
                <a:solidFill>
                  <a:srgbClr val="FF0000"/>
                </a:solidFill>
              </a:rPr>
              <a:t>MedDrop</a:t>
            </a:r>
            <a:r>
              <a:rPr lang="en-US" b="1" i="1" dirty="0">
                <a:solidFill>
                  <a:srgbClr val="FF0000"/>
                </a:solidFill>
              </a:rPr>
              <a:t> Project Committee</a:t>
            </a:r>
          </a:p>
          <a:p>
            <a:pPr marL="0" indent="0" algn="ctr">
              <a:lnSpc>
                <a:spcPct val="100000"/>
              </a:lnSpc>
              <a:spcBef>
                <a:spcPts val="0"/>
              </a:spcBef>
              <a:buNone/>
              <a:defRPr/>
            </a:pPr>
            <a:endParaRPr lang="en-US" dirty="0"/>
          </a:p>
          <a:p>
            <a:pPr marL="0" indent="0" algn="ctr">
              <a:lnSpc>
                <a:spcPct val="100000"/>
              </a:lnSpc>
              <a:spcBef>
                <a:spcPts val="0"/>
              </a:spcBef>
              <a:buNone/>
              <a:defRPr/>
            </a:pPr>
            <a:r>
              <a:rPr lang="en-US" dirty="0"/>
              <a:t>Work with other students to create a fun, interactive project or game that would help to increase engagement of people at health fairs </a:t>
            </a:r>
          </a:p>
          <a:p>
            <a:pPr marL="0" indent="0" algn="ctr">
              <a:lnSpc>
                <a:spcPct val="100000"/>
              </a:lnSpc>
              <a:spcBef>
                <a:spcPts val="0"/>
              </a:spcBef>
              <a:buNone/>
              <a:defRPr/>
            </a:pPr>
            <a:endParaRPr lang="en-US" dirty="0"/>
          </a:p>
          <a:p>
            <a:pPr marL="0" indent="0" algn="ctr">
              <a:lnSpc>
                <a:spcPct val="100000"/>
              </a:lnSpc>
              <a:spcBef>
                <a:spcPts val="0"/>
              </a:spcBef>
              <a:buNone/>
              <a:defRPr/>
            </a:pPr>
            <a:r>
              <a:rPr lang="en-US" dirty="0"/>
              <a:t>Great way to differentiate yourself and show you’re committed to </a:t>
            </a:r>
            <a:r>
              <a:rPr lang="en-US" dirty="0" err="1"/>
              <a:t>MedDrop</a:t>
            </a:r>
            <a:r>
              <a:rPr lang="en-US" dirty="0"/>
              <a:t> and WSPS beyond just COPs hours!</a:t>
            </a:r>
          </a:p>
          <a:p>
            <a:pPr marL="0" indent="0" algn="ctr">
              <a:lnSpc>
                <a:spcPct val="100000"/>
              </a:lnSpc>
              <a:spcBef>
                <a:spcPts val="0"/>
              </a:spcBef>
              <a:buNone/>
              <a:defRPr/>
            </a:pPr>
            <a:endParaRPr lang="en-US" dirty="0"/>
          </a:p>
          <a:p>
            <a:pPr marL="0" indent="0" algn="ctr">
              <a:lnSpc>
                <a:spcPct val="100000"/>
              </a:lnSpc>
              <a:spcBef>
                <a:spcPts val="0"/>
              </a:spcBef>
              <a:buNone/>
              <a:defRPr/>
            </a:pPr>
            <a:endParaRPr lang="en-US" dirty="0"/>
          </a:p>
          <a:p>
            <a:pPr marL="0" indent="0" algn="ctr">
              <a:lnSpc>
                <a:spcPct val="100000"/>
              </a:lnSpc>
              <a:spcBef>
                <a:spcPts val="0"/>
              </a:spcBef>
              <a:buNone/>
              <a:defRPr/>
            </a:pPr>
            <a:endParaRPr lang="en-US" dirty="0"/>
          </a:p>
          <a:p>
            <a:pPr marL="0" indent="0" algn="ctr">
              <a:lnSpc>
                <a:spcPct val="100000"/>
              </a:lnSpc>
              <a:spcBef>
                <a:spcPts val="0"/>
              </a:spcBef>
              <a:buNone/>
              <a:defRPr/>
            </a:pPr>
            <a:endParaRPr lang="en-US" b="1" i="1" dirty="0"/>
          </a:p>
          <a:p>
            <a:pPr marL="0" indent="0" algn="ctr">
              <a:lnSpc>
                <a:spcPct val="100000"/>
              </a:lnSpc>
              <a:spcBef>
                <a:spcPts val="0"/>
              </a:spcBef>
              <a:buNone/>
              <a:defRPr/>
            </a:pPr>
            <a:endParaRPr lang="en-US" b="1" i="1" dirty="0"/>
          </a:p>
          <a:p>
            <a:pPr marL="0" indent="0" algn="ctr">
              <a:lnSpc>
                <a:spcPct val="100000"/>
              </a:lnSpc>
              <a:spcBef>
                <a:spcPts val="0"/>
              </a:spcBef>
              <a:buNone/>
              <a:defRPr/>
            </a:pPr>
            <a:r>
              <a:rPr lang="en-US" b="1" i="1" dirty="0"/>
              <a:t>Are you interested?</a:t>
            </a:r>
          </a:p>
          <a:p>
            <a:pPr marL="0" indent="0" algn="ctr">
              <a:lnSpc>
                <a:spcPct val="100000"/>
              </a:lnSpc>
              <a:spcBef>
                <a:spcPts val="0"/>
              </a:spcBef>
              <a:buNone/>
              <a:defRPr/>
            </a:pPr>
            <a:endParaRPr lang="en-US" dirty="0"/>
          </a:p>
          <a:p>
            <a:pPr marL="0" indent="0" algn="ctr">
              <a:lnSpc>
                <a:spcPct val="100000"/>
              </a:lnSpc>
              <a:spcBef>
                <a:spcPts val="0"/>
              </a:spcBef>
              <a:buNone/>
              <a:defRPr/>
            </a:pPr>
            <a:r>
              <a:rPr lang="en-US" dirty="0"/>
              <a:t>Email </a:t>
            </a:r>
            <a:r>
              <a:rPr lang="en-US" dirty="0">
                <a:hlinkClick r:id="rId3"/>
              </a:rPr>
              <a:t>memcconnell@wisc.edu</a:t>
            </a:r>
            <a:r>
              <a:rPr lang="en-US" dirty="0"/>
              <a:t> AND </a:t>
            </a:r>
            <a:r>
              <a:rPr lang="en-US" dirty="0">
                <a:hlinkClick r:id="rId4"/>
              </a:rPr>
              <a:t>swagman3@wisc.edu</a:t>
            </a:r>
            <a:r>
              <a:rPr lang="en-US" dirty="0"/>
              <a:t> by </a:t>
            </a:r>
            <a:r>
              <a:rPr lang="en-US" b="1" dirty="0">
                <a:solidFill>
                  <a:srgbClr val="FF0000"/>
                </a:solidFill>
              </a:rPr>
              <a:t>November 12</a:t>
            </a:r>
            <a:r>
              <a:rPr lang="en-US" b="1" baseline="30000" dirty="0">
                <a:solidFill>
                  <a:srgbClr val="FF0000"/>
                </a:solidFill>
              </a:rPr>
              <a:t>th</a:t>
            </a:r>
            <a:r>
              <a:rPr lang="en-US" dirty="0"/>
              <a:t> sharing why you want to be part of the committee and any project ideas you might have!</a:t>
            </a: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9200" y="113334"/>
            <a:ext cx="1709738" cy="666508"/>
          </a:xfrm>
          <a:prstGeom prst="rect">
            <a:avLst/>
          </a:prstGeom>
        </p:spPr>
      </p:pic>
      <p:pic>
        <p:nvPicPr>
          <p:cNvPr id="7" name="Picture 6"/>
          <p:cNvPicPr>
            <a:picLocks noChangeAspect="1"/>
          </p:cNvPicPr>
          <p:nvPr/>
        </p:nvPicPr>
        <p:blipFill>
          <a:blip r:embed="rId6"/>
          <a:stretch>
            <a:fillRect/>
          </a:stretch>
        </p:blipFill>
        <p:spPr>
          <a:xfrm>
            <a:off x="4914641" y="4038600"/>
            <a:ext cx="2362718" cy="1009650"/>
          </a:xfrm>
          <a:prstGeom prst="rect">
            <a:avLst/>
          </a:prstGeom>
        </p:spPr>
      </p:pic>
    </p:spTree>
    <p:extLst>
      <p:ext uri="{BB962C8B-B14F-4D97-AF65-F5344CB8AC3E}">
        <p14:creationId xmlns:p14="http://schemas.microsoft.com/office/powerpoint/2010/main" val="125954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96349"/>
            <a:ext cx="9144000" cy="8425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ASHP Updates </a:t>
            </a:r>
          </a:p>
        </p:txBody>
      </p:sp>
      <p:sp>
        <p:nvSpPr>
          <p:cNvPr id="3" name="Content Placeholder 2"/>
          <p:cNvSpPr>
            <a:spLocks noGrp="1"/>
          </p:cNvSpPr>
          <p:nvPr>
            <p:ph idx="1"/>
          </p:nvPr>
        </p:nvSpPr>
        <p:spPr>
          <a:xfrm>
            <a:off x="2152650" y="1690689"/>
            <a:ext cx="7886700" cy="4486274"/>
          </a:xfrm>
        </p:spPr>
        <p:txBody>
          <a:bodyPr>
            <a:normAutofit/>
          </a:bodyPr>
          <a:lstStyle/>
          <a:p>
            <a:pPr marL="457200" lvl="1" indent="0" algn="ctr">
              <a:buNone/>
            </a:pPr>
            <a:r>
              <a:rPr lang="en-US" b="1" dirty="0"/>
              <a:t>October/November News</a:t>
            </a:r>
          </a:p>
          <a:p>
            <a:pPr marL="457200" lvl="1" indent="0" algn="ctr">
              <a:buNone/>
            </a:pPr>
            <a:endParaRPr lang="en-US" b="1" dirty="0"/>
          </a:p>
          <a:p>
            <a:pPr lvl="1"/>
            <a:r>
              <a:rPr lang="en-US" dirty="0"/>
              <a:t>P&amp;T Committee Meeting sign ups</a:t>
            </a:r>
          </a:p>
          <a:p>
            <a:pPr marL="457200" lvl="1" indent="0">
              <a:buNone/>
            </a:pPr>
            <a:r>
              <a:rPr lang="en-US" dirty="0"/>
              <a:t> </a:t>
            </a:r>
          </a:p>
          <a:p>
            <a:pPr lvl="1"/>
            <a:r>
              <a:rPr lang="en-US" dirty="0"/>
              <a:t>Midyear Dec 3-7th- If you are attending and have not let me know please do so </a:t>
            </a:r>
            <a:r>
              <a:rPr lang="en-US" b="1" dirty="0">
                <a:solidFill>
                  <a:srgbClr val="FF0000"/>
                </a:solidFill>
              </a:rPr>
              <a:t>ASAP</a:t>
            </a:r>
            <a:r>
              <a:rPr lang="en-US" dirty="0"/>
              <a:t> </a:t>
            </a:r>
          </a:p>
          <a:p>
            <a:pPr lvl="1"/>
            <a:endParaRPr lang="en-US" dirty="0"/>
          </a:p>
          <a:p>
            <a:pPr lvl="1"/>
            <a:r>
              <a:rPr lang="en-US" dirty="0"/>
              <a:t>Student Leadership Award through ASHP- Jan 30</a:t>
            </a:r>
            <a:r>
              <a:rPr lang="en-US" baseline="30000" dirty="0"/>
              <a:t>th</a:t>
            </a:r>
            <a:r>
              <a:rPr lang="en-US" dirty="0"/>
              <a:t> 2018</a:t>
            </a:r>
          </a:p>
          <a:p>
            <a:pPr lvl="1"/>
            <a:endParaRPr lang="en-US" dirty="0"/>
          </a:p>
          <a:p>
            <a:pPr lvl="1"/>
            <a:r>
              <a:rPr lang="en-US" dirty="0"/>
              <a:t>Authors for ASJP Student Column- questions/inquiries students@ashp.org</a:t>
            </a:r>
          </a:p>
          <a:p>
            <a:pPr lvl="1"/>
            <a:endParaRPr lang="en-US" dirty="0"/>
          </a:p>
          <a:p>
            <a:pPr marL="457200" lvl="1" indent="0">
              <a:buNone/>
            </a:pPr>
            <a:endParaRPr lang="en-US" dirty="0"/>
          </a:p>
          <a:p>
            <a:pPr marL="0" indent="0">
              <a:buNone/>
            </a:pPr>
            <a:endParaRPr lang="en-US" b="1" dirty="0"/>
          </a:p>
        </p:txBody>
      </p:sp>
    </p:spTree>
    <p:extLst>
      <p:ext uri="{BB962C8B-B14F-4D97-AF65-F5344CB8AC3E}">
        <p14:creationId xmlns:p14="http://schemas.microsoft.com/office/powerpoint/2010/main" val="419503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a:extLst>
              <a:ext uri="{FF2B5EF4-FFF2-40B4-BE49-F238E27FC236}">
                <a16:creationId xmlns:a16="http://schemas.microsoft.com/office/drawing/2014/main" id="{AD6D07CB-C920-4CDF-B2C0-13F5D886EF5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28773"/>
            <a:ext cx="12192000" cy="13954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6">
            <a:extLst>
              <a:ext uri="{FF2B5EF4-FFF2-40B4-BE49-F238E27FC236}">
                <a16:creationId xmlns:a16="http://schemas.microsoft.com/office/drawing/2014/main" id="{7D48CC69-7044-4AFD-9A83-4D20F9E762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25828">
            <a:off x="700482" y="2139246"/>
            <a:ext cx="2720468" cy="362729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descr="8">
            <a:extLst>
              <a:ext uri="{FF2B5EF4-FFF2-40B4-BE49-F238E27FC236}">
                <a16:creationId xmlns:a16="http://schemas.microsoft.com/office/drawing/2014/main" id="{537F9A63-7BD3-49C9-A946-D22BF7B194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74290">
            <a:off x="8637550" y="2240566"/>
            <a:ext cx="2918261" cy="389101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A4B23A-1347-4F70-A49A-66AB625FCA08}"/>
              </a:ext>
            </a:extLst>
          </p:cNvPr>
          <p:cNvPicPr>
            <a:picLocks noChangeAspect="1"/>
          </p:cNvPicPr>
          <p:nvPr/>
        </p:nvPicPr>
        <p:blipFill>
          <a:blip r:embed="rId5"/>
          <a:stretch>
            <a:fillRect/>
          </a:stretch>
        </p:blipFill>
        <p:spPr>
          <a:xfrm>
            <a:off x="3199596" y="3272768"/>
            <a:ext cx="5607876" cy="28541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80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50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par>
                                <p:cTn id="11" presetID="16" presetClass="entr" presetSubtype="21"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a:extLst>
              <a:ext uri="{FF2B5EF4-FFF2-40B4-BE49-F238E27FC236}">
                <a16:creationId xmlns:a16="http://schemas.microsoft.com/office/drawing/2014/main" id="{AD6D07CB-C920-4CDF-B2C0-13F5D886EF5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13954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4">
            <a:extLst>
              <a:ext uri="{FF2B5EF4-FFF2-40B4-BE49-F238E27FC236}">
                <a16:creationId xmlns:a16="http://schemas.microsoft.com/office/drawing/2014/main" id="{CEE6E4BA-290E-42AA-8C5C-BF89C484203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1141778">
            <a:off x="753439" y="2098630"/>
            <a:ext cx="4579896" cy="40537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77" name="Picture 5" descr="1">
            <a:extLst>
              <a:ext uri="{FF2B5EF4-FFF2-40B4-BE49-F238E27FC236}">
                <a16:creationId xmlns:a16="http://schemas.microsoft.com/office/drawing/2014/main" id="{B687E40D-498F-4A00-88A0-04165D47D0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58597">
            <a:off x="6371775" y="2134379"/>
            <a:ext cx="5293269" cy="3969952"/>
          </a:xfrm>
          <a:prstGeom prst="rect">
            <a:avLst/>
          </a:prstGeom>
          <a:ln w="127000" cap="rnd">
            <a:solidFill>
              <a:srgbClr val="FFFFFF"/>
            </a:solidFill>
          </a:ln>
          <a:effectLst>
            <a:outerShdw blurRad="76200" dir="18900000" sy="23000" kx="-1200000" algn="bl" rotWithShape="0">
              <a:prstClr val="black">
                <a:alpha val="20000"/>
              </a:prst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1+#ppt_w/2"/>
                                          </p:val>
                                        </p:tav>
                                        <p:tav tm="100000">
                                          <p:val>
                                            <p:strVal val="#ppt_x"/>
                                          </p:val>
                                        </p:tav>
                                      </p:tavLst>
                                    </p:anim>
                                    <p:anim calcmode="lin" valueType="num">
                                      <p:cBhvr additive="base">
                                        <p:cTn id="13"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1109</Words>
  <Application>Microsoft Office PowerPoint</Application>
  <PresentationFormat>Widescreen</PresentationFormat>
  <Paragraphs>238</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3_Office Theme</vt:lpstr>
      <vt:lpstr>Wisconsin Society of Pharmacy Students</vt:lpstr>
      <vt:lpstr>Agenda</vt:lpstr>
      <vt:lpstr>Distinguished Member Certificate Card</vt:lpstr>
      <vt:lpstr>Congratulations GenerationRx!</vt:lpstr>
      <vt:lpstr>WSPS Newsletter</vt:lpstr>
      <vt:lpstr>MedDrop Project Committee </vt:lpstr>
      <vt:lpstr>ASHP Updates </vt:lpstr>
      <vt:lpstr>PowerPoint Presentation</vt:lpstr>
      <vt:lpstr>PowerPoint Presentation</vt:lpstr>
      <vt:lpstr>PowerPoint Presentation</vt:lpstr>
      <vt:lpstr>“90 Second Policy Challenge: November 2017”</vt:lpstr>
      <vt:lpstr>“90 Second Policy Challenge: November 2017”</vt:lpstr>
      <vt:lpstr>APhA Annual 2018</vt:lpstr>
      <vt:lpstr>Student Senate Update</vt:lpstr>
      <vt:lpstr>Social Announcement </vt:lpstr>
      <vt:lpstr>Minute to Win It </vt:lpstr>
      <vt:lpstr>Awesome &amp; Free Resources!</vt:lpstr>
      <vt:lpstr>Student Residency Guide</vt:lpstr>
      <vt:lpstr>Residency in Wisconsin</vt:lpstr>
      <vt:lpstr>APhA Career Option Profiles</vt:lpstr>
      <vt:lpstr>an APP a day keeps the doctor way  </vt:lpstr>
      <vt:lpstr>PowerPoint Presentation</vt:lpstr>
      <vt:lpstr>APhA Clinical Guidelines </vt:lpstr>
      <vt:lpstr>Emails</vt:lpstr>
      <vt:lpstr>PowerPoint Presentation</vt:lpstr>
      <vt:lpstr>Thank You “Beary” Much Award</vt:lpstr>
      <vt:lpstr>Thank You “Beary” Much Award</vt:lpstr>
      <vt:lpstr>Access Code for Today</vt:lpstr>
      <vt:lpstr>Access Code for Today</vt:lpstr>
      <vt:lpstr>Go Packers!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Hanson</dc:creator>
  <cp:lastModifiedBy>Sally Griffith-Oh</cp:lastModifiedBy>
  <cp:revision>22</cp:revision>
  <dcterms:created xsi:type="dcterms:W3CDTF">2017-11-06T20:51:44Z</dcterms:created>
  <dcterms:modified xsi:type="dcterms:W3CDTF">2019-04-23T15:04:08Z</dcterms:modified>
</cp:coreProperties>
</file>