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8" r:id="rId3"/>
    <p:sldId id="349" r:id="rId4"/>
    <p:sldId id="350" r:id="rId5"/>
    <p:sldId id="351" r:id="rId6"/>
    <p:sldId id="357" r:id="rId7"/>
    <p:sldId id="353" r:id="rId8"/>
    <p:sldId id="362" r:id="rId9"/>
    <p:sldId id="356" r:id="rId10"/>
    <p:sldId id="352" r:id="rId11"/>
    <p:sldId id="361" r:id="rId12"/>
    <p:sldId id="354" r:id="rId13"/>
    <p:sldId id="355" r:id="rId14"/>
    <p:sldId id="359" r:id="rId15"/>
    <p:sldId id="360" r:id="rId16"/>
    <p:sldId id="346" r:id="rId17"/>
    <p:sldId id="358" r:id="rId18"/>
  </p:sldIdLst>
  <p:sldSz cx="12192000" cy="6858000"/>
  <p:notesSz cx="6881813"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950B24-6703-492C-A5EA-E2C4897C9D2D}">
          <p14:sldIdLst>
            <p14:sldId id="256"/>
            <p14:sldId id="348"/>
            <p14:sldId id="349"/>
            <p14:sldId id="350"/>
            <p14:sldId id="351"/>
            <p14:sldId id="357"/>
            <p14:sldId id="353"/>
            <p14:sldId id="362"/>
            <p14:sldId id="356"/>
            <p14:sldId id="352"/>
            <p14:sldId id="361"/>
            <p14:sldId id="354"/>
            <p14:sldId id="355"/>
            <p14:sldId id="359"/>
            <p14:sldId id="360"/>
            <p14:sldId id="346"/>
            <p14:sldId id="358"/>
          </p14:sldIdLst>
        </p14:section>
        <p14:section name="Untitled Section" id="{1C17689A-554F-44B6-8E9E-99EF3C50C51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7258" autoAdjust="0"/>
  </p:normalViewPr>
  <p:slideViewPr>
    <p:cSldViewPr>
      <p:cViewPr varScale="1">
        <p:scale>
          <a:sx n="47" d="100"/>
          <a:sy n="47" d="100"/>
        </p:scale>
        <p:origin x="2448"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5B21343A-B244-4CB4-B598-1FCF78CD29DC}" type="datetimeFigureOut">
              <a:rPr lang="en-US" smtClean="0"/>
              <a:t>11/27/19</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B2B949B-AB6D-4119-9F0B-A6C894FB1102}" type="slidenum">
              <a:rPr lang="en-US" smtClean="0"/>
              <a:t>‹#›</a:t>
            </a:fld>
            <a:endParaRPr lang="en-US" dirty="0"/>
          </a:p>
        </p:txBody>
      </p:sp>
    </p:spTree>
    <p:extLst>
      <p:ext uri="{BB962C8B-B14F-4D97-AF65-F5344CB8AC3E}">
        <p14:creationId xmlns:p14="http://schemas.microsoft.com/office/powerpoint/2010/main" val="41973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B949B-AB6D-4119-9F0B-A6C894FB1102}" type="slidenum">
              <a:rPr lang="en-US" smtClean="0"/>
              <a:t>1</a:t>
            </a:fld>
            <a:endParaRPr lang="en-US" dirty="0"/>
          </a:p>
        </p:txBody>
      </p:sp>
    </p:spTree>
    <p:extLst>
      <p:ext uri="{BB962C8B-B14F-4D97-AF65-F5344CB8AC3E}">
        <p14:creationId xmlns:p14="http://schemas.microsoft.com/office/powerpoint/2010/main" val="373969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B949B-AB6D-4119-9F0B-A6C894FB1102}" type="slidenum">
              <a:rPr lang="en-US" smtClean="0"/>
              <a:t>7</a:t>
            </a:fld>
            <a:endParaRPr lang="en-US" dirty="0"/>
          </a:p>
        </p:txBody>
      </p:sp>
    </p:spTree>
    <p:extLst>
      <p:ext uri="{BB962C8B-B14F-4D97-AF65-F5344CB8AC3E}">
        <p14:creationId xmlns:p14="http://schemas.microsoft.com/office/powerpoint/2010/main" val="15293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31, 2019 Recommended date by which applicants should register for the Match. February 1, 2020 By this date instructions for submitting Rank Order Lists and obtaining Match results will be provided to applicants and Program Directors registered to participate in the Match. February 10, 2020 </a:t>
            </a:r>
            <a:br>
              <a:rPr lang="en-US" dirty="0"/>
            </a:br>
            <a:r>
              <a:rPr lang="en-US" dirty="0"/>
              <a:t>+ Add to Calendar</a:t>
            </a:r>
          </a:p>
          <a:p>
            <a:r>
              <a:rPr lang="en-US" dirty="0"/>
              <a:t>Beginning on this date applicants and programs can submit Rank Order Lists for Phase I of the Match. February 27, 2020 Final date on which applicants can register to participate in Phase I of the Match. February 28, 2020 </a:t>
            </a:r>
            <a:br>
              <a:rPr lang="en-US" dirty="0"/>
            </a:br>
            <a:r>
              <a:rPr lang="en-US" dirty="0"/>
              <a:t>+ Add to Calendar</a:t>
            </a:r>
          </a:p>
          <a:p>
            <a:r>
              <a:rPr lang="en-US" b="1" dirty="0"/>
              <a:t>Phase I Rank Order List Deadline:</a:t>
            </a:r>
            <a:r>
              <a:rPr lang="en-US" dirty="0"/>
              <a:t> Final date for submission of applicant and program Rank Order Lists for Phase I of the Match. </a:t>
            </a:r>
            <a:r>
              <a:rPr lang="en-US" b="1" dirty="0"/>
              <a:t>No Rank Order Lists for Phase I of the Match can be accepted after this date.</a:t>
            </a:r>
            <a:r>
              <a:rPr lang="en-US" dirty="0"/>
              <a:t> March 13, 2020 </a:t>
            </a:r>
            <a:br>
              <a:rPr lang="en-US" dirty="0"/>
            </a:br>
            <a:r>
              <a:rPr lang="en-US" dirty="0"/>
              <a:t>+ Add to Calendar</a:t>
            </a:r>
          </a:p>
          <a:p>
            <a:r>
              <a:rPr lang="en-US" b="1" dirty="0"/>
              <a:t>Results of Phase I of the Match</a:t>
            </a:r>
            <a:r>
              <a:rPr lang="en-US" dirty="0"/>
              <a:t> are released to applicants and Program Directors.</a:t>
            </a:r>
          </a:p>
          <a:p>
            <a:r>
              <a:rPr lang="en-US" dirty="0"/>
              <a:t>Program Directors must send letters of agreement, no later than April 12, 2020, to matched applicants who must sign and return the letters of agreement. </a:t>
            </a:r>
          </a:p>
          <a:p>
            <a:r>
              <a:rPr lang="en-US" dirty="0"/>
              <a:t>Positions available after Phase I of the Match is completed are offered to applicants who were not matched in Phase I through Phase II of the Match. The list of programs with available positions for Phase II of the Match is provided on this web site beginning at 12:00 p.m. noon ET. </a:t>
            </a:r>
          </a:p>
          <a:p>
            <a:r>
              <a:rPr lang="en-US" dirty="0"/>
              <a:t>Applicants who are not matched to a position in Phase I, as well as applicants who did not participate in Phase I, can use PhORCAS to prepare applications beginning on March 13 following release of the Phase I Match results.</a:t>
            </a:r>
          </a:p>
          <a:p>
            <a:r>
              <a:rPr lang="en-US" dirty="0"/>
              <a:t>March 17, 2020 </a:t>
            </a:r>
            <a:br>
              <a:rPr lang="en-US" dirty="0"/>
            </a:br>
            <a:r>
              <a:rPr lang="en-US" dirty="0"/>
              <a:t>+ Add to Calendar</a:t>
            </a:r>
          </a:p>
          <a:p>
            <a:r>
              <a:rPr lang="en-US" dirty="0"/>
              <a:t>Beginning at 9:00 a.m. ET on this date, applicants who did not obtain a position in Phase I of the Match or who did not participate in Phase I of the Match can submit applications using PhORCAS to programs participating in Phase II of the Match. March 23, 2020 </a:t>
            </a:r>
            <a:br>
              <a:rPr lang="en-US" dirty="0"/>
            </a:br>
            <a:r>
              <a:rPr lang="en-US" dirty="0"/>
              <a:t>+ Add to Calendar</a:t>
            </a:r>
          </a:p>
          <a:p>
            <a:r>
              <a:rPr lang="en-US" dirty="0"/>
              <a:t>Beginning on this date, applicants and programs can submit Rank Order Lists for Phase II of the Match. March 31, 2020 Final date on which applicants can register to participate in Phase II of the Match. April 1, 2020 </a:t>
            </a:r>
            <a:br>
              <a:rPr lang="en-US" dirty="0"/>
            </a:br>
            <a:r>
              <a:rPr lang="en-US" dirty="0"/>
              <a:t>+ Add to Calendar</a:t>
            </a:r>
          </a:p>
          <a:p>
            <a:r>
              <a:rPr lang="en-US" b="1" dirty="0"/>
              <a:t>Phase II Rank Order List Deadline:</a:t>
            </a:r>
            <a:r>
              <a:rPr lang="en-US" dirty="0"/>
              <a:t> Final date for submission of applicant and program Rank Order Lists for Phase II of the Match.</a:t>
            </a:r>
            <a:r>
              <a:rPr lang="en-US" b="1" dirty="0"/>
              <a:t> No Rank Order Lists for Phase II of the Match can be accepted after this date.</a:t>
            </a:r>
            <a:r>
              <a:rPr lang="en-US" dirty="0"/>
              <a:t> April 8, 2020 </a:t>
            </a:r>
            <a:br>
              <a:rPr lang="en-US" dirty="0"/>
            </a:br>
            <a:r>
              <a:rPr lang="en-US" dirty="0"/>
              <a:t>+ Add to Calendar</a:t>
            </a:r>
          </a:p>
          <a:p>
            <a:r>
              <a:rPr lang="en-US" b="1" dirty="0"/>
              <a:t>Results of Phase II of the Match</a:t>
            </a:r>
            <a:r>
              <a:rPr lang="en-US" dirty="0"/>
              <a:t> are released to applicants and Program Directors.</a:t>
            </a:r>
          </a:p>
          <a:p>
            <a:r>
              <a:rPr lang="en-US" dirty="0"/>
              <a:t>Program Directors must send letters of agreement, no later than May 8, 2020, to matched applicants who must sign and return the letters of agreement.</a:t>
            </a:r>
          </a:p>
          <a:p>
            <a:r>
              <a:rPr lang="en-US" dirty="0"/>
              <a:t>The list of programs with available positions for the Post-Match Process is provided on this web site beginning at 12:00 p.m. noon ET. No action to fill available positions, such as contacts or interviews between applicants and programs, is to be taken prior to 12:00 p.m. noon ET on April 8. Programs can update information on positions available in the Post-Match Process in the NMS Match System until May 31. </a:t>
            </a:r>
          </a:p>
          <a:p>
            <a:r>
              <a:rPr lang="en-US" dirty="0"/>
              <a:t>Applicants who do not obtain a position in the Match can use PhORCAS to prepare applications to programs in the Post-Match Process beginning on April 8, following release of the Phase II Match results.</a:t>
            </a:r>
          </a:p>
          <a:p>
            <a:r>
              <a:rPr lang="en-US" dirty="0"/>
              <a:t>April 9, 2020 </a:t>
            </a:r>
            <a:br>
              <a:rPr lang="en-US" dirty="0"/>
            </a:br>
            <a:r>
              <a:rPr lang="en-US" dirty="0"/>
              <a:t>+ Add to Calendar</a:t>
            </a:r>
          </a:p>
          <a:p>
            <a:r>
              <a:rPr lang="en-US" dirty="0"/>
              <a:t>Beginning at 12:00 p.m. noon ET on this date, applicants who did not obtain a position in either Phase of the Match, or who did not participate in either Phase of the Match, can submit applications using PhORCAS to programs in the Post-Match Process. April 15, 2020 Recommended date for programs in the Post-Match Process to make offers to applicants.</a:t>
            </a:r>
          </a:p>
        </p:txBody>
      </p:sp>
      <p:sp>
        <p:nvSpPr>
          <p:cNvPr id="4" name="Slide Number Placeholder 3"/>
          <p:cNvSpPr>
            <a:spLocks noGrp="1"/>
          </p:cNvSpPr>
          <p:nvPr>
            <p:ph type="sldNum" sz="quarter" idx="10"/>
          </p:nvPr>
        </p:nvSpPr>
        <p:spPr/>
        <p:txBody>
          <a:bodyPr/>
          <a:lstStyle/>
          <a:p>
            <a:fld id="{FB2B949B-AB6D-4119-9F0B-A6C894FB1102}" type="slidenum">
              <a:rPr lang="en-US" smtClean="0"/>
              <a:t>11</a:t>
            </a:fld>
            <a:endParaRPr lang="en-US" dirty="0"/>
          </a:p>
        </p:txBody>
      </p:sp>
    </p:spTree>
    <p:extLst>
      <p:ext uri="{BB962C8B-B14F-4D97-AF65-F5344CB8AC3E}">
        <p14:creationId xmlns:p14="http://schemas.microsoft.com/office/powerpoint/2010/main" val="133003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31, 2019 Recommended date by which applicants should register for the Match. </a:t>
            </a:r>
          </a:p>
          <a:p>
            <a:r>
              <a:rPr lang="en-US" dirty="0"/>
              <a:t>February 1, 2020 By this date instructions for submitting Rank Order Lists and obtaining Match results will be provided to applicants and Program Directors registered to participate in the Match. </a:t>
            </a:r>
          </a:p>
          <a:p>
            <a:r>
              <a:rPr lang="en-US" dirty="0"/>
              <a:t>February 10, 2020 </a:t>
            </a:r>
            <a:br>
              <a:rPr lang="en-US" dirty="0"/>
            </a:br>
            <a:r>
              <a:rPr lang="en-US" dirty="0"/>
              <a:t>+ Add to Calendar</a:t>
            </a:r>
          </a:p>
          <a:p>
            <a:r>
              <a:rPr lang="en-US" dirty="0"/>
              <a:t>Beginning on this date applicants and programs can submit Rank Order Lists for Phase I of the Match. </a:t>
            </a:r>
          </a:p>
          <a:p>
            <a:r>
              <a:rPr lang="en-US" dirty="0"/>
              <a:t>February 27, 2020 Final date on which applicants can register to participate in Phase I of the Match. </a:t>
            </a:r>
          </a:p>
          <a:p>
            <a:r>
              <a:rPr lang="en-US" dirty="0"/>
              <a:t>February 28, 2020 </a:t>
            </a:r>
            <a:br>
              <a:rPr lang="en-US" dirty="0"/>
            </a:br>
            <a:r>
              <a:rPr lang="en-US" dirty="0"/>
              <a:t>+ Add to Calendar</a:t>
            </a:r>
          </a:p>
          <a:p>
            <a:r>
              <a:rPr lang="en-US" b="1" dirty="0"/>
              <a:t>Phase I Rank Order List Deadline:</a:t>
            </a:r>
            <a:r>
              <a:rPr lang="en-US" dirty="0"/>
              <a:t> Final date for submission of applicant and program Rank Order Lists for Phase I of the Match. </a:t>
            </a:r>
            <a:r>
              <a:rPr lang="en-US" b="1" dirty="0"/>
              <a:t>No Rank Order Lists for Phase I of the Match can be accepted after this date.</a:t>
            </a:r>
            <a:r>
              <a:rPr lang="en-US" dirty="0"/>
              <a:t> </a:t>
            </a:r>
          </a:p>
          <a:p>
            <a:r>
              <a:rPr lang="en-US" dirty="0"/>
              <a:t>March 13, 2020 </a:t>
            </a:r>
            <a:br>
              <a:rPr lang="en-US" dirty="0"/>
            </a:br>
            <a:r>
              <a:rPr lang="en-US" dirty="0"/>
              <a:t>+ Add to Calendar</a:t>
            </a:r>
          </a:p>
          <a:p>
            <a:r>
              <a:rPr lang="en-US" b="1" dirty="0"/>
              <a:t>Results of Phase I of the Match</a:t>
            </a:r>
            <a:r>
              <a:rPr lang="en-US" dirty="0"/>
              <a:t> are released to applicants and Program Directors.</a:t>
            </a:r>
          </a:p>
          <a:p>
            <a:r>
              <a:rPr lang="en-US" dirty="0"/>
              <a:t>Program Directors must send letters of agreement, no later than April 12, 2020, to matched applicants who must sign and return the letters of agreement. </a:t>
            </a:r>
          </a:p>
          <a:p>
            <a:r>
              <a:rPr lang="en-US" dirty="0"/>
              <a:t>Positions available after Phase I of the Match is completed are offered to applicants who were not matched in Phase I through Phase II of the Match. The list of programs with available positions for Phase II of the Match is provided on this web site beginning at 12:00 p.m. noon ET. </a:t>
            </a:r>
          </a:p>
          <a:p>
            <a:r>
              <a:rPr lang="en-US" dirty="0"/>
              <a:t>Applicants who are not matched to a position in Phase I, as well as applicants who did not participate in Phase I, can use PhORCAS to prepare applications beginning on March 13 following release of the Phase I Match results.</a:t>
            </a:r>
          </a:p>
          <a:p>
            <a:r>
              <a:rPr lang="en-US" dirty="0"/>
              <a:t>March 17, 2020 </a:t>
            </a:r>
            <a:br>
              <a:rPr lang="en-US" dirty="0"/>
            </a:br>
            <a:r>
              <a:rPr lang="en-US" dirty="0"/>
              <a:t>+ Add to Calendar</a:t>
            </a:r>
          </a:p>
          <a:p>
            <a:r>
              <a:rPr lang="en-US" dirty="0"/>
              <a:t>Beginning at 9:00 a.m. ET on this date, applicants who did not obtain a position in Phase I of the Match or who did not participate in Phase I of the Match can submit applications using PhORCAS to programs participating in Phase II of the Match. </a:t>
            </a:r>
          </a:p>
          <a:p>
            <a:r>
              <a:rPr lang="en-US" dirty="0"/>
              <a:t>March 23, 2020 </a:t>
            </a:r>
            <a:br>
              <a:rPr lang="en-US" dirty="0"/>
            </a:br>
            <a:r>
              <a:rPr lang="en-US" dirty="0"/>
              <a:t>+ Add to Calendar</a:t>
            </a:r>
          </a:p>
          <a:p>
            <a:r>
              <a:rPr lang="en-US" dirty="0"/>
              <a:t>Beginning on this date, applicants and programs can submit Rank Order Lists for Phase II of the Match. </a:t>
            </a:r>
          </a:p>
          <a:p>
            <a:r>
              <a:rPr lang="en-US" dirty="0"/>
              <a:t>March 31, 2020 Final date on which applicants can register to participate in Phase II of the Match. </a:t>
            </a:r>
          </a:p>
          <a:p>
            <a:r>
              <a:rPr lang="en-US" dirty="0"/>
              <a:t>April 1, 2020 </a:t>
            </a:r>
            <a:br>
              <a:rPr lang="en-US" dirty="0"/>
            </a:br>
            <a:r>
              <a:rPr lang="en-US" dirty="0"/>
              <a:t>+ Add to Calendar</a:t>
            </a:r>
          </a:p>
          <a:p>
            <a:r>
              <a:rPr lang="en-US" b="1" dirty="0"/>
              <a:t>Phase II Rank Order List Deadline:</a:t>
            </a:r>
            <a:r>
              <a:rPr lang="en-US" dirty="0"/>
              <a:t> Final date for submission of applicant and program Rank Order Lists for Phase II of the Match.</a:t>
            </a:r>
            <a:r>
              <a:rPr lang="en-US" b="1" dirty="0"/>
              <a:t> No Rank Order Lists for Phase II of the Match can be accepted after this date.</a:t>
            </a:r>
            <a:r>
              <a:rPr lang="en-US" dirty="0"/>
              <a:t> April 8, 2020 </a:t>
            </a:r>
            <a:br>
              <a:rPr lang="en-US" dirty="0"/>
            </a:br>
            <a:r>
              <a:rPr lang="en-US" dirty="0"/>
              <a:t>+ Add to Calendar</a:t>
            </a:r>
          </a:p>
          <a:p>
            <a:r>
              <a:rPr lang="en-US" b="1" dirty="0"/>
              <a:t>Results of Phase II of the Match</a:t>
            </a:r>
            <a:r>
              <a:rPr lang="en-US" dirty="0"/>
              <a:t> are released to applicants and Program Directors.</a:t>
            </a:r>
          </a:p>
          <a:p>
            <a:r>
              <a:rPr lang="en-US" dirty="0"/>
              <a:t>Program Directors must send letters of agreement, no later than May 8, 2020, to matched applicants who must sign and return the letters of agreement.</a:t>
            </a:r>
          </a:p>
          <a:p>
            <a:r>
              <a:rPr lang="en-US" dirty="0"/>
              <a:t>The list of programs with available positions for the Post-Match Process is provided on this web site beginning at 12:00 p.m. noon ET. No action to fill available positions, such as contacts or interviews between applicants and programs, is to be taken prior to 12:00 p.m. noon ET on April 8. Programs can update information on positions available in the Post-Match Process in the NMS Match System until May 31. </a:t>
            </a:r>
          </a:p>
          <a:p>
            <a:r>
              <a:rPr lang="en-US" dirty="0"/>
              <a:t>Applicants who do not obtain a position in the Match can use PhORCAS to prepare applications to programs in the Post-Match Process beginning on April 8, following release of the Phase II Match results.</a:t>
            </a:r>
          </a:p>
          <a:p>
            <a:r>
              <a:rPr lang="en-US" dirty="0"/>
              <a:t>April 9, 2020 </a:t>
            </a:r>
            <a:br>
              <a:rPr lang="en-US" dirty="0"/>
            </a:br>
            <a:r>
              <a:rPr lang="en-US" dirty="0"/>
              <a:t>+ Add to Calendar</a:t>
            </a:r>
          </a:p>
          <a:p>
            <a:r>
              <a:rPr lang="en-US" dirty="0"/>
              <a:t>Beginning at 12:00 p.m. noon ET on this date, applicants who did not obtain a position in either Phase of the Match, or who did not participate in either Phase of the Match, can submit applications using PhORCAS to programs in the Post-Match Process. April 15, 2020 Recommended date for programs in the Post-Match Process to make offers to applicants.</a:t>
            </a:r>
          </a:p>
        </p:txBody>
      </p:sp>
      <p:sp>
        <p:nvSpPr>
          <p:cNvPr id="4" name="Slide Number Placeholder 3"/>
          <p:cNvSpPr>
            <a:spLocks noGrp="1"/>
          </p:cNvSpPr>
          <p:nvPr>
            <p:ph type="sldNum" sz="quarter" idx="10"/>
          </p:nvPr>
        </p:nvSpPr>
        <p:spPr/>
        <p:txBody>
          <a:bodyPr/>
          <a:lstStyle/>
          <a:p>
            <a:fld id="{FB2B949B-AB6D-4119-9F0B-A6C894FB1102}" type="slidenum">
              <a:rPr lang="en-US" smtClean="0"/>
              <a:t>13</a:t>
            </a:fld>
            <a:endParaRPr lang="en-US" dirty="0"/>
          </a:p>
        </p:txBody>
      </p:sp>
    </p:spTree>
    <p:extLst>
      <p:ext uri="{BB962C8B-B14F-4D97-AF65-F5344CB8AC3E}">
        <p14:creationId xmlns:p14="http://schemas.microsoft.com/office/powerpoint/2010/main" val="108990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B949B-AB6D-4119-9F0B-A6C894FB1102}" type="slidenum">
              <a:rPr lang="en-US" smtClean="0"/>
              <a:t>17</a:t>
            </a:fld>
            <a:endParaRPr lang="en-US" dirty="0"/>
          </a:p>
        </p:txBody>
      </p:sp>
    </p:spTree>
    <p:extLst>
      <p:ext uri="{BB962C8B-B14F-4D97-AF65-F5344CB8AC3E}">
        <p14:creationId xmlns:p14="http://schemas.microsoft.com/office/powerpoint/2010/main" val="1281426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3">
            <a:lum/>
          </a:blip>
          <a:srcRect/>
          <a:stretch>
            <a:fillRect l="-1000" t="-2000" r="-1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1"/>
            <a:ext cx="10058400" cy="2209799"/>
          </a:xfrm>
        </p:spPr>
        <p:txBody>
          <a:bodyPr/>
          <a:lstStyle/>
          <a:p>
            <a:r>
              <a:rPr lang="en-US" dirty="0"/>
              <a:t>Click to edit Master title style</a:t>
            </a:r>
          </a:p>
        </p:txBody>
      </p:sp>
      <p:sp>
        <p:nvSpPr>
          <p:cNvPr id="3" name="Subtitle 2"/>
          <p:cNvSpPr>
            <a:spLocks noGrp="1"/>
          </p:cNvSpPr>
          <p:nvPr>
            <p:ph type="subTitle" idx="1"/>
          </p:nvPr>
        </p:nvSpPr>
        <p:spPr>
          <a:xfrm>
            <a:off x="1219200" y="4114800"/>
            <a:ext cx="10040112"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400" y="457200"/>
            <a:ext cx="3592427" cy="830580"/>
          </a:xfrm>
          <a:prstGeom prst="rect">
            <a:avLst/>
          </a:prstGeom>
        </p:spPr>
      </p:pic>
    </p:spTree>
    <p:custDataLst>
      <p:tags r:id="rId1"/>
    </p:custDataLst>
    <p:extLst>
      <p:ext uri="{BB962C8B-B14F-4D97-AF65-F5344CB8AC3E}">
        <p14:creationId xmlns:p14="http://schemas.microsoft.com/office/powerpoint/2010/main" val="60696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1EC9DD6-817B-4886-919D-DA3A493C2521}" type="slidenum">
              <a:rPr lang="en-US" smtClean="0"/>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212306"/>
            <a:ext cx="2133600" cy="493295"/>
          </a:xfrm>
          <a:prstGeom prst="rect">
            <a:avLst/>
          </a:prstGeom>
        </p:spPr>
      </p:pic>
    </p:spTree>
    <p:custDataLst>
      <p:tags r:id="rId1"/>
    </p:custDataLst>
    <p:extLst>
      <p:ext uri="{BB962C8B-B14F-4D97-AF65-F5344CB8AC3E}">
        <p14:creationId xmlns:p14="http://schemas.microsoft.com/office/powerpoint/2010/main" val="371009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10769600" cy="2438400"/>
          </a:xfrm>
        </p:spPr>
        <p:txBody>
          <a:bodyPr/>
          <a:lstStyle/>
          <a:p>
            <a:r>
              <a:rPr lang="en-US" dirty="0"/>
              <a:t>Click to edit Master title style</a:t>
            </a:r>
          </a:p>
        </p:txBody>
      </p:sp>
      <p:cxnSp>
        <p:nvCxnSpPr>
          <p:cNvPr id="5" name="Straight Connector 4"/>
          <p:cNvCxnSpPr/>
          <p:nvPr userDrawn="1"/>
        </p:nvCxnSpPr>
        <p:spPr>
          <a:xfrm>
            <a:off x="304800" y="6553200"/>
            <a:ext cx="11684000" cy="0"/>
          </a:xfrm>
          <a:prstGeom prst="line">
            <a:avLst/>
          </a:prstGeom>
          <a:ln w="50800"/>
        </p:spPr>
        <p:style>
          <a:lnRef idx="1">
            <a:schemeClr val="accent2"/>
          </a:lnRef>
          <a:fillRef idx="0">
            <a:schemeClr val="accent2"/>
          </a:fillRef>
          <a:effectRef idx="0">
            <a:schemeClr val="accent2"/>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6212306"/>
            <a:ext cx="2133600" cy="493295"/>
          </a:xfrm>
          <a:prstGeom prst="rect">
            <a:avLst/>
          </a:prstGeom>
        </p:spPr>
      </p:pic>
    </p:spTree>
    <p:custDataLst>
      <p:tags r:id="rId1"/>
    </p:custDataLst>
    <p:extLst>
      <p:ext uri="{BB962C8B-B14F-4D97-AF65-F5344CB8AC3E}">
        <p14:creationId xmlns:p14="http://schemas.microsoft.com/office/powerpoint/2010/main" val="214069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9D4D8-C75E-4665-AF77-BD7AA9943F5B}" type="datetimeFigureOut">
              <a:rPr lang="en-US" smtClean="0"/>
              <a:t>11/27/19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C9DD6-817B-4886-919D-DA3A493C2521}" type="slidenum">
              <a:rPr lang="en-US" smtClean="0"/>
              <a:t>‹#›</a:t>
            </a:fld>
            <a:endParaRPr lang="en-US" dirty="0"/>
          </a:p>
        </p:txBody>
      </p:sp>
    </p:spTree>
    <p:custDataLst>
      <p:tags r:id="rId5"/>
    </p:custDataLst>
    <p:extLst>
      <p:ext uri="{BB962C8B-B14F-4D97-AF65-F5344CB8AC3E}">
        <p14:creationId xmlns:p14="http://schemas.microsoft.com/office/powerpoint/2010/main" val="337744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ccreditation.ashp.org/directory/#/program/residency" TargetMode="External"/><Relationship Id="rId2" Type="http://schemas.openxmlformats.org/officeDocument/2006/relationships/hyperlink" Target="https://www.ashp.org/Professional-Development/Residency-Information/Student-Residency-Guide" TargetMode="External"/><Relationship Id="rId1" Type="http://schemas.openxmlformats.org/officeDocument/2006/relationships/slideLayout" Target="../slideLayouts/slideLayout2.xml"/><Relationship Id="rId5" Type="http://schemas.openxmlformats.org/officeDocument/2006/relationships/hyperlink" Target="https://www.ashp.org/Professional-Development/Residency-Information/Residency-Program-Directors/PhORCAS" TargetMode="External"/><Relationship Id="rId4" Type="http://schemas.openxmlformats.org/officeDocument/2006/relationships/hyperlink" Target="https://natmatch.com/ashprmp/applicants/inde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atmatch.com/ashprmp/stat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natmatch.com/ashprmp/stat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ortal.phorca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mBVvLXR17s&amp;feature=youtu.be"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676401"/>
            <a:ext cx="7543800" cy="2209799"/>
          </a:xfrm>
        </p:spPr>
        <p:txBody>
          <a:bodyPr/>
          <a:lstStyle/>
          <a:p>
            <a:r>
              <a:rPr lang="en-US" dirty="0"/>
              <a:t>The Residency Match</a:t>
            </a:r>
          </a:p>
        </p:txBody>
      </p:sp>
      <p:sp>
        <p:nvSpPr>
          <p:cNvPr id="3" name="Subtitle 2"/>
          <p:cNvSpPr>
            <a:spLocks noGrp="1"/>
          </p:cNvSpPr>
          <p:nvPr>
            <p:ph type="subTitle" idx="1"/>
          </p:nvPr>
        </p:nvSpPr>
        <p:spPr/>
        <p:txBody>
          <a:bodyPr/>
          <a:lstStyle/>
          <a:p>
            <a:r>
              <a:rPr lang="en-US" dirty="0"/>
              <a:t>November 11, 2019</a:t>
            </a:r>
          </a:p>
          <a:p>
            <a:r>
              <a:rPr lang="en-US" dirty="0"/>
              <a:t>Mara Kieser, MS, RPh </a:t>
            </a:r>
          </a:p>
        </p:txBody>
      </p:sp>
    </p:spTree>
    <p:custDataLst>
      <p:tags r:id="rId1"/>
    </p:custDataLst>
    <p:extLst>
      <p:ext uri="{BB962C8B-B14F-4D97-AF65-F5344CB8AC3E}">
        <p14:creationId xmlns:p14="http://schemas.microsoft.com/office/powerpoint/2010/main" val="3672461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250" t="12500" r="8125" b="7031"/>
          <a:stretch/>
        </p:blipFill>
        <p:spPr>
          <a:xfrm>
            <a:off x="1066800" y="457200"/>
            <a:ext cx="9677400" cy="569054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7435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 2020 Match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8671034"/>
              </p:ext>
            </p:extLst>
          </p:nvPr>
        </p:nvGraphicFramePr>
        <p:xfrm>
          <a:off x="1295400" y="1600200"/>
          <a:ext cx="9372600" cy="2743200"/>
        </p:xfrm>
        <a:graphic>
          <a:graphicData uri="http://schemas.openxmlformats.org/drawingml/2006/table">
            <a:tbl>
              <a:tblPr firstRow="1" bandRow="1">
                <a:tableStyleId>{21E4AEA4-8DFA-4A89-87EB-49C32662AFE0}</a:tableStyleId>
              </a:tblPr>
              <a:tblGrid>
                <a:gridCol w="3124200">
                  <a:extLst>
                    <a:ext uri="{9D8B030D-6E8A-4147-A177-3AD203B41FA5}">
                      <a16:colId xmlns:a16="http://schemas.microsoft.com/office/drawing/2014/main" val="60485194"/>
                    </a:ext>
                  </a:extLst>
                </a:gridCol>
                <a:gridCol w="3124200">
                  <a:extLst>
                    <a:ext uri="{9D8B030D-6E8A-4147-A177-3AD203B41FA5}">
                      <a16:colId xmlns:a16="http://schemas.microsoft.com/office/drawing/2014/main" val="2795831954"/>
                    </a:ext>
                  </a:extLst>
                </a:gridCol>
                <a:gridCol w="3124200">
                  <a:extLst>
                    <a:ext uri="{9D8B030D-6E8A-4147-A177-3AD203B41FA5}">
                      <a16:colId xmlns:a16="http://schemas.microsoft.com/office/drawing/2014/main" val="4270830458"/>
                    </a:ext>
                  </a:extLst>
                </a:gridCol>
              </a:tblGrid>
              <a:tr h="548640">
                <a:tc>
                  <a:txBody>
                    <a:bodyPr/>
                    <a:lstStyle/>
                    <a:p>
                      <a:r>
                        <a:rPr lang="en-US" dirty="0"/>
                        <a:t>Phase 2019-2020</a:t>
                      </a:r>
                    </a:p>
                  </a:txBody>
                  <a:tcPr/>
                </a:tc>
                <a:tc>
                  <a:txBody>
                    <a:bodyPr/>
                    <a:lstStyle/>
                    <a:p>
                      <a:r>
                        <a:rPr lang="en-US" dirty="0"/>
                        <a:t>Deadline</a:t>
                      </a:r>
                    </a:p>
                  </a:txBody>
                  <a:tcPr/>
                </a:tc>
                <a:tc>
                  <a:txBody>
                    <a:bodyPr/>
                    <a:lstStyle/>
                    <a:p>
                      <a:r>
                        <a:rPr lang="en-US" dirty="0"/>
                        <a:t>Match</a:t>
                      </a:r>
                      <a:r>
                        <a:rPr lang="en-US" baseline="0" dirty="0"/>
                        <a:t> Results </a:t>
                      </a:r>
                      <a:endParaRPr lang="en-US" dirty="0"/>
                    </a:p>
                  </a:txBody>
                  <a:tcPr/>
                </a:tc>
                <a:extLst>
                  <a:ext uri="{0D108BD9-81ED-4DB2-BD59-A6C34878D82A}">
                    <a16:rowId xmlns:a16="http://schemas.microsoft.com/office/drawing/2014/main" val="3618819515"/>
                  </a:ext>
                </a:extLst>
              </a:tr>
              <a:tr h="548640">
                <a:tc>
                  <a:txBody>
                    <a:bodyPr/>
                    <a:lstStyle/>
                    <a:p>
                      <a:r>
                        <a:rPr lang="en-US" dirty="0"/>
                        <a:t>Phase</a:t>
                      </a:r>
                      <a:r>
                        <a:rPr lang="en-US" baseline="0" dirty="0"/>
                        <a:t> I</a:t>
                      </a:r>
                      <a:endParaRPr lang="en-US" dirty="0"/>
                    </a:p>
                  </a:txBody>
                  <a:tcPr/>
                </a:tc>
                <a:tc>
                  <a:txBody>
                    <a:bodyPr/>
                    <a:lstStyle/>
                    <a:p>
                      <a:r>
                        <a:rPr lang="en-US" dirty="0"/>
                        <a:t>February 28, 2020</a:t>
                      </a:r>
                    </a:p>
                  </a:txBody>
                  <a:tcPr/>
                </a:tc>
                <a:tc>
                  <a:txBody>
                    <a:bodyPr/>
                    <a:lstStyle/>
                    <a:p>
                      <a:r>
                        <a:rPr lang="en-US" dirty="0"/>
                        <a:t>March 13, 2020</a:t>
                      </a:r>
                    </a:p>
                  </a:txBody>
                  <a:tcPr/>
                </a:tc>
                <a:extLst>
                  <a:ext uri="{0D108BD9-81ED-4DB2-BD59-A6C34878D82A}">
                    <a16:rowId xmlns:a16="http://schemas.microsoft.com/office/drawing/2014/main" val="3074676658"/>
                  </a:ext>
                </a:extLst>
              </a:tr>
              <a:tr h="548640">
                <a:tc>
                  <a:txBody>
                    <a:bodyPr/>
                    <a:lstStyle/>
                    <a:p>
                      <a:r>
                        <a:rPr lang="en-US" dirty="0"/>
                        <a:t>Phase II</a:t>
                      </a:r>
                    </a:p>
                  </a:txBody>
                  <a:tcPr/>
                </a:tc>
                <a:tc>
                  <a:txBody>
                    <a:bodyPr/>
                    <a:lstStyle/>
                    <a:p>
                      <a:r>
                        <a:rPr lang="en-US" dirty="0"/>
                        <a:t>April 1, 2020</a:t>
                      </a:r>
                    </a:p>
                  </a:txBody>
                  <a:tcPr/>
                </a:tc>
                <a:tc>
                  <a:txBody>
                    <a:bodyPr/>
                    <a:lstStyle/>
                    <a:p>
                      <a:r>
                        <a:rPr lang="en-US" dirty="0"/>
                        <a:t>April 8, 2020</a:t>
                      </a:r>
                    </a:p>
                  </a:txBody>
                  <a:tcPr/>
                </a:tc>
                <a:extLst>
                  <a:ext uri="{0D108BD9-81ED-4DB2-BD59-A6C34878D82A}">
                    <a16:rowId xmlns:a16="http://schemas.microsoft.com/office/drawing/2014/main" val="2276587760"/>
                  </a:ext>
                </a:extLst>
              </a:tr>
              <a:tr h="548640">
                <a:tc>
                  <a:txBody>
                    <a:bodyPr/>
                    <a:lstStyle/>
                    <a:p>
                      <a:r>
                        <a:rPr lang="en-US" dirty="0"/>
                        <a:t>Scramble </a:t>
                      </a:r>
                    </a:p>
                  </a:txBody>
                  <a:tcPr/>
                </a:tc>
                <a:tc>
                  <a:txBody>
                    <a:bodyPr/>
                    <a:lstStyle/>
                    <a:p>
                      <a:r>
                        <a:rPr lang="en-US" dirty="0"/>
                        <a:t>April</a:t>
                      </a:r>
                      <a:r>
                        <a:rPr lang="en-US" baseline="0" dirty="0"/>
                        <a:t> 9, 2020</a:t>
                      </a:r>
                      <a:endParaRPr lang="en-US" dirty="0"/>
                    </a:p>
                  </a:txBody>
                  <a:tcPr/>
                </a:tc>
                <a:tc>
                  <a:txBody>
                    <a:bodyPr/>
                    <a:lstStyle/>
                    <a:p>
                      <a:r>
                        <a:rPr lang="en-US" dirty="0"/>
                        <a:t>NA</a:t>
                      </a:r>
                    </a:p>
                  </a:txBody>
                  <a:tcPr/>
                </a:tc>
                <a:extLst>
                  <a:ext uri="{0D108BD9-81ED-4DB2-BD59-A6C34878D82A}">
                    <a16:rowId xmlns:a16="http://schemas.microsoft.com/office/drawing/2014/main" val="1879984407"/>
                  </a:ext>
                </a:extLst>
              </a:tr>
              <a:tr h="5486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97701448"/>
                  </a:ext>
                </a:extLst>
              </a:tr>
            </a:tbl>
          </a:graphicData>
        </a:graphic>
      </p:graphicFrame>
    </p:spTree>
    <p:extLst>
      <p:ext uri="{BB962C8B-B14F-4D97-AF65-F5344CB8AC3E}">
        <p14:creationId xmlns:p14="http://schemas.microsoft.com/office/powerpoint/2010/main" val="282232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Residency Costs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849315"/>
              </p:ext>
            </p:extLst>
          </p:nvPr>
        </p:nvGraphicFramePr>
        <p:xfrm>
          <a:off x="2057399" y="1600200"/>
          <a:ext cx="7772401" cy="2438400"/>
        </p:xfrm>
        <a:graphic>
          <a:graphicData uri="http://schemas.openxmlformats.org/drawingml/2006/table">
            <a:tbl>
              <a:tblPr firstRow="1" bandRow="1">
                <a:tableStyleId>{21E4AEA4-8DFA-4A89-87EB-49C32662AFE0}</a:tableStyleId>
              </a:tblPr>
              <a:tblGrid>
                <a:gridCol w="5262563">
                  <a:extLst>
                    <a:ext uri="{9D8B030D-6E8A-4147-A177-3AD203B41FA5}">
                      <a16:colId xmlns:a16="http://schemas.microsoft.com/office/drawing/2014/main" val="1368624919"/>
                    </a:ext>
                  </a:extLst>
                </a:gridCol>
                <a:gridCol w="2509838">
                  <a:extLst>
                    <a:ext uri="{9D8B030D-6E8A-4147-A177-3AD203B41FA5}">
                      <a16:colId xmlns:a16="http://schemas.microsoft.com/office/drawing/2014/main" val="2950034558"/>
                    </a:ext>
                  </a:extLst>
                </a:gridCol>
              </a:tblGrid>
              <a:tr h="487680">
                <a:tc>
                  <a:txBody>
                    <a:bodyPr/>
                    <a:lstStyle/>
                    <a:p>
                      <a:r>
                        <a:rPr lang="en-US" dirty="0"/>
                        <a:t>Description 2019</a:t>
                      </a:r>
                    </a:p>
                  </a:txBody>
                  <a:tcPr/>
                </a:tc>
                <a:tc>
                  <a:txBody>
                    <a:bodyPr/>
                    <a:lstStyle/>
                    <a:p>
                      <a:r>
                        <a:rPr lang="en-US" dirty="0"/>
                        <a:t>Cost</a:t>
                      </a:r>
                    </a:p>
                  </a:txBody>
                  <a:tcPr/>
                </a:tc>
                <a:extLst>
                  <a:ext uri="{0D108BD9-81ED-4DB2-BD59-A6C34878D82A}">
                    <a16:rowId xmlns:a16="http://schemas.microsoft.com/office/drawing/2014/main" val="2415213691"/>
                  </a:ext>
                </a:extLst>
              </a:tr>
              <a:tr h="487680">
                <a:tc>
                  <a:txBody>
                    <a:bodyPr/>
                    <a:lstStyle/>
                    <a:p>
                      <a:r>
                        <a:rPr lang="en-US" dirty="0"/>
                        <a:t>Register National Matching Service </a:t>
                      </a:r>
                    </a:p>
                  </a:txBody>
                  <a:tcPr/>
                </a:tc>
                <a:tc>
                  <a:txBody>
                    <a:bodyPr/>
                    <a:lstStyle/>
                    <a:p>
                      <a:r>
                        <a:rPr lang="en-US" dirty="0"/>
                        <a:t>$160</a:t>
                      </a:r>
                    </a:p>
                  </a:txBody>
                  <a:tcPr/>
                </a:tc>
                <a:extLst>
                  <a:ext uri="{0D108BD9-81ED-4DB2-BD59-A6C34878D82A}">
                    <a16:rowId xmlns:a16="http://schemas.microsoft.com/office/drawing/2014/main" val="119455687"/>
                  </a:ext>
                </a:extLst>
              </a:tr>
              <a:tr h="487680">
                <a:tc>
                  <a:txBody>
                    <a:bodyPr/>
                    <a:lstStyle/>
                    <a:p>
                      <a:r>
                        <a:rPr lang="en-US" dirty="0"/>
                        <a:t>PhORCAS</a:t>
                      </a:r>
                      <a:r>
                        <a:rPr lang="en-US" baseline="0" dirty="0"/>
                        <a:t> fee x 4 applications</a:t>
                      </a:r>
                      <a:endParaRPr lang="en-US" dirty="0"/>
                    </a:p>
                  </a:txBody>
                  <a:tcPr/>
                </a:tc>
                <a:tc>
                  <a:txBody>
                    <a:bodyPr/>
                    <a:lstStyle/>
                    <a:p>
                      <a:r>
                        <a:rPr lang="en-US" dirty="0"/>
                        <a:t>$110</a:t>
                      </a:r>
                    </a:p>
                  </a:txBody>
                  <a:tcPr/>
                </a:tc>
                <a:extLst>
                  <a:ext uri="{0D108BD9-81ED-4DB2-BD59-A6C34878D82A}">
                    <a16:rowId xmlns:a16="http://schemas.microsoft.com/office/drawing/2014/main" val="2385902195"/>
                  </a:ext>
                </a:extLst>
              </a:tr>
              <a:tr h="487680">
                <a:tc>
                  <a:txBody>
                    <a:bodyPr/>
                    <a:lstStyle/>
                    <a:p>
                      <a:r>
                        <a:rPr lang="en-US" dirty="0"/>
                        <a:t>PhORCAS</a:t>
                      </a:r>
                      <a:r>
                        <a:rPr lang="en-US" baseline="0" dirty="0"/>
                        <a:t> fee for each additional application* </a:t>
                      </a:r>
                      <a:endParaRPr lang="en-US" dirty="0"/>
                    </a:p>
                  </a:txBody>
                  <a:tcPr/>
                </a:tc>
                <a:tc>
                  <a:txBody>
                    <a:bodyPr/>
                    <a:lstStyle/>
                    <a:p>
                      <a:r>
                        <a:rPr lang="en-US" dirty="0"/>
                        <a:t>$43</a:t>
                      </a:r>
                    </a:p>
                  </a:txBody>
                  <a:tcPr/>
                </a:tc>
                <a:extLst>
                  <a:ext uri="{0D108BD9-81ED-4DB2-BD59-A6C34878D82A}">
                    <a16:rowId xmlns:a16="http://schemas.microsoft.com/office/drawing/2014/main" val="1924244856"/>
                  </a:ext>
                </a:extLst>
              </a:tr>
              <a:tr h="487680">
                <a:tc>
                  <a:txBody>
                    <a:bodyPr/>
                    <a:lstStyle/>
                    <a:p>
                      <a:r>
                        <a:rPr lang="en-US" dirty="0"/>
                        <a:t>Travel – transportation, Airbnb, food</a:t>
                      </a:r>
                    </a:p>
                  </a:txBody>
                  <a:tcPr/>
                </a:tc>
                <a:tc>
                  <a:txBody>
                    <a:bodyPr/>
                    <a:lstStyle/>
                    <a:p>
                      <a:r>
                        <a:rPr lang="en-US" dirty="0"/>
                        <a:t>$$$$</a:t>
                      </a:r>
                    </a:p>
                  </a:txBody>
                  <a:tcPr/>
                </a:tc>
                <a:extLst>
                  <a:ext uri="{0D108BD9-81ED-4DB2-BD59-A6C34878D82A}">
                    <a16:rowId xmlns:a16="http://schemas.microsoft.com/office/drawing/2014/main" val="1036456492"/>
                  </a:ext>
                </a:extLst>
              </a:tr>
            </a:tbl>
          </a:graphicData>
        </a:graphic>
      </p:graphicFrame>
      <p:sp>
        <p:nvSpPr>
          <p:cNvPr id="5" name="TextBox 4"/>
          <p:cNvSpPr txBox="1"/>
          <p:nvPr/>
        </p:nvSpPr>
        <p:spPr>
          <a:xfrm>
            <a:off x="2362200" y="5410200"/>
            <a:ext cx="7620000" cy="369332"/>
          </a:xfrm>
          <a:prstGeom prst="rect">
            <a:avLst/>
          </a:prstGeom>
          <a:noFill/>
        </p:spPr>
        <p:txBody>
          <a:bodyPr wrap="square" rtlCol="0">
            <a:spAutoFit/>
          </a:bodyPr>
          <a:lstStyle/>
          <a:p>
            <a:r>
              <a:rPr lang="en-US" dirty="0"/>
              <a:t>*Average candidate applies to 10 sites; Average cost $1000+ </a:t>
            </a:r>
          </a:p>
        </p:txBody>
      </p:sp>
    </p:spTree>
    <p:extLst>
      <p:ext uri="{BB962C8B-B14F-4D97-AF65-F5344CB8AC3E}">
        <p14:creationId xmlns:p14="http://schemas.microsoft.com/office/powerpoint/2010/main" val="230121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APPEs and the Match</a:t>
            </a:r>
          </a:p>
        </p:txBody>
      </p:sp>
      <p:sp>
        <p:nvSpPr>
          <p:cNvPr id="3" name="Content Placeholder 2"/>
          <p:cNvSpPr>
            <a:spLocks noGrp="1"/>
          </p:cNvSpPr>
          <p:nvPr>
            <p:ph idx="1"/>
          </p:nvPr>
        </p:nvSpPr>
        <p:spPr/>
        <p:txBody>
          <a:bodyPr>
            <a:normAutofit lnSpcReduction="10000"/>
          </a:bodyPr>
          <a:lstStyle/>
          <a:p>
            <a:r>
              <a:rPr lang="en-US" dirty="0"/>
              <a:t>Block 2 – Update CV, identify letter writers </a:t>
            </a:r>
          </a:p>
          <a:p>
            <a:r>
              <a:rPr lang="en-US" dirty="0"/>
              <a:t>Block 3 – PSW Annual Meeting - Residency Showcase  </a:t>
            </a:r>
          </a:p>
          <a:p>
            <a:r>
              <a:rPr lang="en-US" dirty="0"/>
              <a:t>Block 4 – UW Career Fair </a:t>
            </a:r>
          </a:p>
          <a:p>
            <a:r>
              <a:rPr lang="en-US" dirty="0"/>
              <a:t>Block 5 – Midyear (7 weeks) </a:t>
            </a:r>
          </a:p>
          <a:p>
            <a:r>
              <a:rPr lang="en-US" dirty="0"/>
              <a:t>Block 6 – interviews (avoid required APPEs if possible)</a:t>
            </a:r>
          </a:p>
          <a:p>
            <a:r>
              <a:rPr lang="en-US" dirty="0"/>
              <a:t>Block 7 – interviews (avoid required APPEs if possible)</a:t>
            </a:r>
          </a:p>
          <a:p>
            <a:r>
              <a:rPr lang="en-US" dirty="0"/>
              <a:t>Block 7 – Phase I results (Mid March)</a:t>
            </a:r>
          </a:p>
          <a:p>
            <a:r>
              <a:rPr lang="en-US" dirty="0"/>
              <a:t>Block 8 – Phase II results (April) </a:t>
            </a:r>
          </a:p>
        </p:txBody>
      </p:sp>
    </p:spTree>
    <p:extLst>
      <p:ext uri="{BB962C8B-B14F-4D97-AF65-F5344CB8AC3E}">
        <p14:creationId xmlns:p14="http://schemas.microsoft.com/office/powerpoint/2010/main" val="90534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normAutofit/>
          </a:bodyPr>
          <a:lstStyle/>
          <a:p>
            <a:r>
              <a:rPr lang="en-US" sz="2400" dirty="0">
                <a:hlinkClick r:id="rId2"/>
              </a:rPr>
              <a:t>https://www.ashp.org/Professional-Development/Residency-Information/Student-Residency-Guide</a:t>
            </a:r>
            <a:r>
              <a:rPr lang="en-US" sz="2400" dirty="0"/>
              <a:t> </a:t>
            </a:r>
          </a:p>
          <a:p>
            <a:r>
              <a:rPr lang="en-US" sz="2400" dirty="0">
                <a:hlinkClick r:id="rId3"/>
              </a:rPr>
              <a:t>https://accreditation.ashp.org/directory/#/program/residency</a:t>
            </a:r>
            <a:r>
              <a:rPr lang="en-US" sz="2400" dirty="0"/>
              <a:t> </a:t>
            </a:r>
          </a:p>
          <a:p>
            <a:r>
              <a:rPr lang="en-US" sz="2400" dirty="0">
                <a:hlinkClick r:id="rId4"/>
              </a:rPr>
              <a:t>https://natmatch.com/ashprmp/applicants/index.html</a:t>
            </a:r>
            <a:r>
              <a:rPr lang="en-US" sz="2400" dirty="0"/>
              <a:t> </a:t>
            </a:r>
          </a:p>
          <a:p>
            <a:r>
              <a:rPr lang="en-US" sz="2400" dirty="0">
                <a:hlinkClick r:id="rId5"/>
              </a:rPr>
              <a:t>https://www.ashp.org/Professional-Development/Residency-Information/Residency-Program-Directors/PhORCAS</a:t>
            </a:r>
            <a:r>
              <a:rPr lang="en-US" sz="2400" dirty="0"/>
              <a:t> </a:t>
            </a:r>
          </a:p>
        </p:txBody>
      </p:sp>
    </p:spTree>
    <p:extLst>
      <p:ext uri="{BB962C8B-B14F-4D97-AF65-F5344CB8AC3E}">
        <p14:creationId xmlns:p14="http://schemas.microsoft.com/office/powerpoint/2010/main" val="78372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2180906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00201"/>
            <a:ext cx="8229600" cy="4084637"/>
          </a:xfrm>
        </p:spPr>
      </p:pic>
    </p:spTree>
    <p:extLst>
      <p:ext uri="{BB962C8B-B14F-4D97-AF65-F5344CB8AC3E}">
        <p14:creationId xmlns:p14="http://schemas.microsoft.com/office/powerpoint/2010/main" val="324047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676401"/>
            <a:ext cx="7543800" cy="2209799"/>
          </a:xfrm>
        </p:spPr>
        <p:txBody>
          <a:bodyPr/>
          <a:lstStyle/>
          <a:p>
            <a:r>
              <a:rPr lang="en-US" dirty="0"/>
              <a:t>The Residency Match</a:t>
            </a:r>
          </a:p>
        </p:txBody>
      </p:sp>
      <p:sp>
        <p:nvSpPr>
          <p:cNvPr id="3" name="Subtitle 2"/>
          <p:cNvSpPr>
            <a:spLocks noGrp="1"/>
          </p:cNvSpPr>
          <p:nvPr>
            <p:ph type="subTitle" idx="1"/>
          </p:nvPr>
        </p:nvSpPr>
        <p:spPr/>
        <p:txBody>
          <a:bodyPr/>
          <a:lstStyle/>
          <a:p>
            <a:r>
              <a:rPr lang="en-US" dirty="0"/>
              <a:t>November 11, 2019</a:t>
            </a:r>
          </a:p>
          <a:p>
            <a:r>
              <a:rPr lang="en-US" dirty="0"/>
              <a:t>Mara Kieser, MS, RPh </a:t>
            </a:r>
          </a:p>
        </p:txBody>
      </p:sp>
    </p:spTree>
    <p:custDataLst>
      <p:tags r:id="rId1"/>
    </p:custDataLst>
    <p:extLst>
      <p:ext uri="{BB962C8B-B14F-4D97-AF65-F5344CB8AC3E}">
        <p14:creationId xmlns:p14="http://schemas.microsoft.com/office/powerpoint/2010/main" val="299754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85000" lnSpcReduction="20000"/>
          </a:bodyPr>
          <a:lstStyle/>
          <a:p>
            <a:r>
              <a:rPr lang="en-US" dirty="0"/>
              <a:t>2019 ASHP match results</a:t>
            </a:r>
          </a:p>
          <a:p>
            <a:r>
              <a:rPr lang="en-US" dirty="0"/>
              <a:t>Types of residencies </a:t>
            </a:r>
          </a:p>
          <a:p>
            <a:r>
              <a:rPr lang="en-US" dirty="0"/>
              <a:t>National Matching Service </a:t>
            </a:r>
          </a:p>
          <a:p>
            <a:r>
              <a:rPr lang="en-US" dirty="0"/>
              <a:t>PhORCAS – Application Portal </a:t>
            </a:r>
          </a:p>
          <a:p>
            <a:r>
              <a:rPr lang="en-US" dirty="0"/>
              <a:t>How to prepare now - The big 4</a:t>
            </a:r>
          </a:p>
          <a:p>
            <a:r>
              <a:rPr lang="en-US" dirty="0"/>
              <a:t>Residency Timeline </a:t>
            </a:r>
          </a:p>
          <a:p>
            <a:r>
              <a:rPr lang="en-US" dirty="0"/>
              <a:t>Residency Costs </a:t>
            </a:r>
          </a:p>
          <a:p>
            <a:r>
              <a:rPr lang="en-US" dirty="0"/>
              <a:t>APPEs and the Match</a:t>
            </a:r>
          </a:p>
          <a:p>
            <a:r>
              <a:rPr lang="en-US" dirty="0"/>
              <a:t>Resources</a:t>
            </a:r>
          </a:p>
          <a:p>
            <a:r>
              <a:rPr lang="en-US" dirty="0"/>
              <a:t>Questions </a:t>
            </a:r>
          </a:p>
          <a:p>
            <a:endParaRPr lang="en-US" dirty="0"/>
          </a:p>
          <a:p>
            <a:endParaRPr lang="en-US" dirty="0"/>
          </a:p>
          <a:p>
            <a:endParaRPr lang="en-US" dirty="0"/>
          </a:p>
        </p:txBody>
      </p:sp>
    </p:spTree>
    <p:extLst>
      <p:ext uri="{BB962C8B-B14F-4D97-AF65-F5344CB8AC3E}">
        <p14:creationId xmlns:p14="http://schemas.microsoft.com/office/powerpoint/2010/main" val="272491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National Residency Match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7577599"/>
              </p:ext>
            </p:extLst>
          </p:nvPr>
        </p:nvGraphicFramePr>
        <p:xfrm>
          <a:off x="2057400" y="1737360"/>
          <a:ext cx="8077200" cy="1463040"/>
        </p:xfrm>
        <a:graphic>
          <a:graphicData uri="http://schemas.openxmlformats.org/drawingml/2006/table">
            <a:tbl>
              <a:tblPr firstRow="1" bandRow="1">
                <a:tableStyleId>{21E4AEA4-8DFA-4A89-87EB-49C32662AFE0}</a:tableStyleId>
              </a:tblPr>
              <a:tblGrid>
                <a:gridCol w="4648200">
                  <a:extLst>
                    <a:ext uri="{9D8B030D-6E8A-4147-A177-3AD203B41FA5}">
                      <a16:colId xmlns:a16="http://schemas.microsoft.com/office/drawing/2014/main" val="58230745"/>
                    </a:ext>
                  </a:extLst>
                </a:gridCol>
                <a:gridCol w="1828800">
                  <a:extLst>
                    <a:ext uri="{9D8B030D-6E8A-4147-A177-3AD203B41FA5}">
                      <a16:colId xmlns:a16="http://schemas.microsoft.com/office/drawing/2014/main" val="422339264"/>
                    </a:ext>
                  </a:extLst>
                </a:gridCol>
                <a:gridCol w="1600200">
                  <a:extLst>
                    <a:ext uri="{9D8B030D-6E8A-4147-A177-3AD203B41FA5}">
                      <a16:colId xmlns:a16="http://schemas.microsoft.com/office/drawing/2014/main" val="4115760861"/>
                    </a:ext>
                  </a:extLst>
                </a:gridCol>
              </a:tblGrid>
              <a:tr h="313690">
                <a:tc>
                  <a:txBody>
                    <a:bodyPr/>
                    <a:lstStyle/>
                    <a:p>
                      <a:r>
                        <a:rPr lang="en-US" dirty="0"/>
                        <a:t>Applicant Participation</a:t>
                      </a:r>
                    </a:p>
                  </a:txBody>
                  <a:tcPr>
                    <a:solidFill>
                      <a:srgbClr val="C0504D"/>
                    </a:solidFill>
                  </a:tcPr>
                </a:tc>
                <a:tc>
                  <a:txBody>
                    <a:bodyPr/>
                    <a:lstStyle/>
                    <a:p>
                      <a:r>
                        <a:rPr lang="en-US" dirty="0"/>
                        <a:t>PGY1</a:t>
                      </a:r>
                    </a:p>
                  </a:txBody>
                  <a:tcPr/>
                </a:tc>
                <a:tc>
                  <a:txBody>
                    <a:bodyPr/>
                    <a:lstStyle/>
                    <a:p>
                      <a:r>
                        <a:rPr lang="en-US" dirty="0"/>
                        <a:t>Percent</a:t>
                      </a:r>
                    </a:p>
                  </a:txBody>
                  <a:tcPr/>
                </a:tc>
                <a:extLst>
                  <a:ext uri="{0D108BD9-81ED-4DB2-BD59-A6C34878D82A}">
                    <a16:rowId xmlns:a16="http://schemas.microsoft.com/office/drawing/2014/main" val="703458668"/>
                  </a:ext>
                </a:extLst>
              </a:tr>
              <a:tr h="313690">
                <a:tc>
                  <a:txBody>
                    <a:bodyPr/>
                    <a:lstStyle/>
                    <a:p>
                      <a:r>
                        <a:rPr lang="en-US" dirty="0"/>
                        <a:t>Applicants enrolled in the match</a:t>
                      </a:r>
                    </a:p>
                  </a:txBody>
                  <a:tcPr/>
                </a:tc>
                <a:tc>
                  <a:txBody>
                    <a:bodyPr/>
                    <a:lstStyle/>
                    <a:p>
                      <a:r>
                        <a:rPr lang="en-US" dirty="0"/>
                        <a:t>7105</a:t>
                      </a:r>
                    </a:p>
                  </a:txBody>
                  <a:tcPr/>
                </a:tc>
                <a:tc>
                  <a:txBody>
                    <a:bodyPr/>
                    <a:lstStyle/>
                    <a:p>
                      <a:r>
                        <a:rPr lang="en-US" dirty="0"/>
                        <a:t>100%</a:t>
                      </a:r>
                    </a:p>
                  </a:txBody>
                  <a:tcPr/>
                </a:tc>
                <a:extLst>
                  <a:ext uri="{0D108BD9-81ED-4DB2-BD59-A6C34878D82A}">
                    <a16:rowId xmlns:a16="http://schemas.microsoft.com/office/drawing/2014/main" val="2783145606"/>
                  </a:ext>
                </a:extLst>
              </a:tr>
              <a:tr h="313690">
                <a:tc>
                  <a:txBody>
                    <a:bodyPr/>
                    <a:lstStyle/>
                    <a:p>
                      <a:r>
                        <a:rPr lang="en-US" dirty="0"/>
                        <a:t>Applicants who withdrew or no rankings</a:t>
                      </a:r>
                    </a:p>
                  </a:txBody>
                  <a:tcPr/>
                </a:tc>
                <a:tc>
                  <a:txBody>
                    <a:bodyPr/>
                    <a:lstStyle/>
                    <a:p>
                      <a:r>
                        <a:rPr lang="en-US" dirty="0"/>
                        <a:t>1168</a:t>
                      </a:r>
                    </a:p>
                  </a:txBody>
                  <a:tcPr/>
                </a:tc>
                <a:tc>
                  <a:txBody>
                    <a:bodyPr/>
                    <a:lstStyle/>
                    <a:p>
                      <a:r>
                        <a:rPr lang="en-US" dirty="0"/>
                        <a:t>16%</a:t>
                      </a:r>
                    </a:p>
                  </a:txBody>
                  <a:tcPr/>
                </a:tc>
                <a:extLst>
                  <a:ext uri="{0D108BD9-81ED-4DB2-BD59-A6C34878D82A}">
                    <a16:rowId xmlns:a16="http://schemas.microsoft.com/office/drawing/2014/main" val="317034429"/>
                  </a:ext>
                </a:extLst>
              </a:tr>
              <a:tr h="313690">
                <a:tc>
                  <a:txBody>
                    <a:bodyPr/>
                    <a:lstStyle/>
                    <a:p>
                      <a:r>
                        <a:rPr lang="en-US" dirty="0"/>
                        <a:t>Applicants</a:t>
                      </a:r>
                      <a:r>
                        <a:rPr lang="en-US" baseline="0" dirty="0"/>
                        <a:t> participating in the match</a:t>
                      </a:r>
                      <a:endParaRPr lang="en-US" dirty="0"/>
                    </a:p>
                  </a:txBody>
                  <a:tcPr/>
                </a:tc>
                <a:tc>
                  <a:txBody>
                    <a:bodyPr/>
                    <a:lstStyle/>
                    <a:p>
                      <a:r>
                        <a:rPr lang="en-US" dirty="0"/>
                        <a:t>5937</a:t>
                      </a:r>
                    </a:p>
                  </a:txBody>
                  <a:tcPr/>
                </a:tc>
                <a:tc>
                  <a:txBody>
                    <a:bodyPr/>
                    <a:lstStyle/>
                    <a:p>
                      <a:r>
                        <a:rPr lang="en-US" dirty="0"/>
                        <a:t>84%</a:t>
                      </a:r>
                    </a:p>
                  </a:txBody>
                  <a:tcPr/>
                </a:tc>
                <a:extLst>
                  <a:ext uri="{0D108BD9-81ED-4DB2-BD59-A6C34878D82A}">
                    <a16:rowId xmlns:a16="http://schemas.microsoft.com/office/drawing/2014/main" val="2060977169"/>
                  </a:ext>
                </a:extLst>
              </a:tr>
            </a:tbl>
          </a:graphicData>
        </a:graphic>
      </p:graphicFrame>
      <p:sp>
        <p:nvSpPr>
          <p:cNvPr id="4" name="TextBox 3"/>
          <p:cNvSpPr txBox="1"/>
          <p:nvPr/>
        </p:nvSpPr>
        <p:spPr>
          <a:xfrm>
            <a:off x="2895600" y="6248400"/>
            <a:ext cx="7391400" cy="369332"/>
          </a:xfrm>
          <a:prstGeom prst="rect">
            <a:avLst/>
          </a:prstGeom>
          <a:noFill/>
        </p:spPr>
        <p:txBody>
          <a:bodyPr wrap="square" rtlCol="0">
            <a:spAutoFit/>
          </a:bodyPr>
          <a:lstStyle/>
          <a:p>
            <a:r>
              <a:rPr lang="en-US" dirty="0">
                <a:hlinkClick r:id="rId2"/>
              </a:rPr>
              <a:t>https://natmatch.com/ashprmp/stats.html</a:t>
            </a:r>
            <a:r>
              <a:rPr lang="en-US" dirty="0"/>
              <a:t> </a:t>
            </a:r>
          </a:p>
        </p:txBody>
      </p:sp>
      <p:graphicFrame>
        <p:nvGraphicFramePr>
          <p:cNvPr id="7" name="Table 6"/>
          <p:cNvGraphicFramePr>
            <a:graphicFrameLocks noGrp="1"/>
          </p:cNvGraphicFramePr>
          <p:nvPr>
            <p:extLst>
              <p:ext uri="{D42A27DB-BD31-4B8C-83A1-F6EECF244321}">
                <p14:modId xmlns:p14="http://schemas.microsoft.com/office/powerpoint/2010/main" val="3382640723"/>
              </p:ext>
            </p:extLst>
          </p:nvPr>
        </p:nvGraphicFramePr>
        <p:xfrm>
          <a:off x="2057401" y="3230880"/>
          <a:ext cx="8102598" cy="1097280"/>
        </p:xfrm>
        <a:graphic>
          <a:graphicData uri="http://schemas.openxmlformats.org/drawingml/2006/table">
            <a:tbl>
              <a:tblPr firstRow="1" bandRow="1">
                <a:tableStyleId>{21E4AEA4-8DFA-4A89-87EB-49C32662AFE0}</a:tableStyleId>
              </a:tblPr>
              <a:tblGrid>
                <a:gridCol w="4648199">
                  <a:extLst>
                    <a:ext uri="{9D8B030D-6E8A-4147-A177-3AD203B41FA5}">
                      <a16:colId xmlns:a16="http://schemas.microsoft.com/office/drawing/2014/main" val="2755419975"/>
                    </a:ext>
                  </a:extLst>
                </a:gridCol>
                <a:gridCol w="1828800">
                  <a:extLst>
                    <a:ext uri="{9D8B030D-6E8A-4147-A177-3AD203B41FA5}">
                      <a16:colId xmlns:a16="http://schemas.microsoft.com/office/drawing/2014/main" val="3483707285"/>
                    </a:ext>
                  </a:extLst>
                </a:gridCol>
                <a:gridCol w="1625599">
                  <a:extLst>
                    <a:ext uri="{9D8B030D-6E8A-4147-A177-3AD203B41FA5}">
                      <a16:colId xmlns:a16="http://schemas.microsoft.com/office/drawing/2014/main" val="1451554526"/>
                    </a:ext>
                  </a:extLst>
                </a:gridCol>
              </a:tblGrid>
              <a:tr h="350421">
                <a:tc>
                  <a:txBody>
                    <a:bodyPr/>
                    <a:lstStyle/>
                    <a:p>
                      <a:r>
                        <a:rPr lang="en-US" dirty="0"/>
                        <a:t>Match Results</a:t>
                      </a:r>
                    </a:p>
                  </a:txBody>
                  <a:tcPr/>
                </a:tc>
                <a:tc>
                  <a:txBody>
                    <a:bodyPr/>
                    <a:lstStyle/>
                    <a:p>
                      <a:r>
                        <a:rPr lang="en-US" dirty="0"/>
                        <a:t>PGY1</a:t>
                      </a:r>
                    </a:p>
                  </a:txBody>
                  <a:tcPr/>
                </a:tc>
                <a:tc>
                  <a:txBody>
                    <a:bodyPr/>
                    <a:lstStyle/>
                    <a:p>
                      <a:r>
                        <a:rPr lang="en-US" dirty="0"/>
                        <a:t>Percent</a:t>
                      </a:r>
                    </a:p>
                  </a:txBody>
                  <a:tcPr/>
                </a:tc>
                <a:extLst>
                  <a:ext uri="{0D108BD9-81ED-4DB2-BD59-A6C34878D82A}">
                    <a16:rowId xmlns:a16="http://schemas.microsoft.com/office/drawing/2014/main" val="404727959"/>
                  </a:ext>
                </a:extLst>
              </a:tr>
              <a:tr h="350421">
                <a:tc>
                  <a:txBody>
                    <a:bodyPr/>
                    <a:lstStyle/>
                    <a:p>
                      <a:r>
                        <a:rPr lang="en-US" dirty="0"/>
                        <a:t>Applicants participating matched</a:t>
                      </a:r>
                    </a:p>
                  </a:txBody>
                  <a:tcPr/>
                </a:tc>
                <a:tc>
                  <a:txBody>
                    <a:bodyPr/>
                    <a:lstStyle/>
                    <a:p>
                      <a:r>
                        <a:rPr lang="en-US" dirty="0"/>
                        <a:t>3822</a:t>
                      </a:r>
                    </a:p>
                  </a:txBody>
                  <a:tcPr/>
                </a:tc>
                <a:tc>
                  <a:txBody>
                    <a:bodyPr/>
                    <a:lstStyle/>
                    <a:p>
                      <a:r>
                        <a:rPr lang="en-US" dirty="0"/>
                        <a:t>64%</a:t>
                      </a:r>
                    </a:p>
                  </a:txBody>
                  <a:tcPr/>
                </a:tc>
                <a:extLst>
                  <a:ext uri="{0D108BD9-81ED-4DB2-BD59-A6C34878D82A}">
                    <a16:rowId xmlns:a16="http://schemas.microsoft.com/office/drawing/2014/main" val="3578145210"/>
                  </a:ext>
                </a:extLst>
              </a:tr>
              <a:tr h="350421">
                <a:tc>
                  <a:txBody>
                    <a:bodyPr/>
                    <a:lstStyle/>
                    <a:p>
                      <a:r>
                        <a:rPr lang="en-US" dirty="0"/>
                        <a:t>Applicants participating</a:t>
                      </a:r>
                      <a:r>
                        <a:rPr lang="en-US" baseline="0" dirty="0"/>
                        <a:t> </a:t>
                      </a:r>
                      <a:r>
                        <a:rPr lang="en-US" dirty="0"/>
                        <a:t>not matched</a:t>
                      </a:r>
                    </a:p>
                  </a:txBody>
                  <a:tcPr/>
                </a:tc>
                <a:tc>
                  <a:txBody>
                    <a:bodyPr/>
                    <a:lstStyle/>
                    <a:p>
                      <a:r>
                        <a:rPr lang="en-US" dirty="0"/>
                        <a:t>2115</a:t>
                      </a:r>
                    </a:p>
                  </a:txBody>
                  <a:tcPr/>
                </a:tc>
                <a:tc>
                  <a:txBody>
                    <a:bodyPr/>
                    <a:lstStyle/>
                    <a:p>
                      <a:r>
                        <a:rPr lang="en-US" dirty="0"/>
                        <a:t>36%</a:t>
                      </a:r>
                    </a:p>
                  </a:txBody>
                  <a:tcPr/>
                </a:tc>
                <a:extLst>
                  <a:ext uri="{0D108BD9-81ED-4DB2-BD59-A6C34878D82A}">
                    <a16:rowId xmlns:a16="http://schemas.microsoft.com/office/drawing/2014/main" val="2019042520"/>
                  </a:ext>
                </a:extLst>
              </a:tr>
            </a:tbl>
          </a:graphicData>
        </a:graphic>
      </p:graphicFrame>
    </p:spTree>
    <p:extLst>
      <p:ext uri="{BB962C8B-B14F-4D97-AF65-F5344CB8AC3E}">
        <p14:creationId xmlns:p14="http://schemas.microsoft.com/office/powerpoint/2010/main" val="139873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National Residency Match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502048"/>
              </p:ext>
            </p:extLst>
          </p:nvPr>
        </p:nvGraphicFramePr>
        <p:xfrm>
          <a:off x="1219200" y="1600200"/>
          <a:ext cx="9601200" cy="4079240"/>
        </p:xfrm>
        <a:graphic>
          <a:graphicData uri="http://schemas.openxmlformats.org/drawingml/2006/table">
            <a:tbl>
              <a:tblPr firstRow="1" bandRow="1">
                <a:tableStyleId>{21E4AEA4-8DFA-4A89-87EB-49C32662AFE0}</a:tableStyleId>
              </a:tblPr>
              <a:tblGrid>
                <a:gridCol w="4038600">
                  <a:extLst>
                    <a:ext uri="{9D8B030D-6E8A-4147-A177-3AD203B41FA5}">
                      <a16:colId xmlns:a16="http://schemas.microsoft.com/office/drawing/2014/main" val="4252309872"/>
                    </a:ext>
                  </a:extLst>
                </a:gridCol>
                <a:gridCol w="1828800">
                  <a:extLst>
                    <a:ext uri="{9D8B030D-6E8A-4147-A177-3AD203B41FA5}">
                      <a16:colId xmlns:a16="http://schemas.microsoft.com/office/drawing/2014/main" val="956461789"/>
                    </a:ext>
                  </a:extLst>
                </a:gridCol>
                <a:gridCol w="1905000">
                  <a:extLst>
                    <a:ext uri="{9D8B030D-6E8A-4147-A177-3AD203B41FA5}">
                      <a16:colId xmlns:a16="http://schemas.microsoft.com/office/drawing/2014/main" val="3971690130"/>
                    </a:ext>
                  </a:extLst>
                </a:gridCol>
                <a:gridCol w="1828800">
                  <a:extLst>
                    <a:ext uri="{9D8B030D-6E8A-4147-A177-3AD203B41FA5}">
                      <a16:colId xmlns:a16="http://schemas.microsoft.com/office/drawing/2014/main" val="3902942091"/>
                    </a:ext>
                  </a:extLst>
                </a:gridCol>
              </a:tblGrid>
              <a:tr h="370840">
                <a:tc>
                  <a:txBody>
                    <a:bodyPr/>
                    <a:lstStyle/>
                    <a:p>
                      <a:r>
                        <a:rPr lang="en-US" dirty="0"/>
                        <a:t>PGY1 Programs</a:t>
                      </a:r>
                    </a:p>
                  </a:txBody>
                  <a:tcPr/>
                </a:tc>
                <a:tc>
                  <a:txBody>
                    <a:bodyPr/>
                    <a:lstStyle/>
                    <a:p>
                      <a:r>
                        <a:rPr lang="en-US" dirty="0"/>
                        <a:t>Total Programs</a:t>
                      </a:r>
                    </a:p>
                  </a:txBody>
                  <a:tcPr/>
                </a:tc>
                <a:tc>
                  <a:txBody>
                    <a:bodyPr/>
                    <a:lstStyle/>
                    <a:p>
                      <a:r>
                        <a:rPr lang="en-US" dirty="0"/>
                        <a:t>Total Positions</a:t>
                      </a:r>
                    </a:p>
                  </a:txBody>
                  <a:tcPr/>
                </a:tc>
                <a:tc>
                  <a:txBody>
                    <a:bodyPr/>
                    <a:lstStyle/>
                    <a:p>
                      <a:r>
                        <a:rPr lang="en-US" dirty="0"/>
                        <a:t>Filled</a:t>
                      </a:r>
                    </a:p>
                  </a:txBody>
                  <a:tcPr/>
                </a:tc>
                <a:extLst>
                  <a:ext uri="{0D108BD9-81ED-4DB2-BD59-A6C34878D82A}">
                    <a16:rowId xmlns:a16="http://schemas.microsoft.com/office/drawing/2014/main" val="1347872559"/>
                  </a:ext>
                </a:extLst>
              </a:tr>
              <a:tr h="370840">
                <a:tc>
                  <a:txBody>
                    <a:bodyPr/>
                    <a:lstStyle/>
                    <a:p>
                      <a:r>
                        <a:rPr lang="en-US" dirty="0"/>
                        <a:t>PGY1</a:t>
                      </a:r>
                    </a:p>
                  </a:txBody>
                  <a:tcPr/>
                </a:tc>
                <a:tc>
                  <a:txBody>
                    <a:bodyPr/>
                    <a:lstStyle/>
                    <a:p>
                      <a:r>
                        <a:rPr lang="en-US" dirty="0"/>
                        <a:t>1164</a:t>
                      </a:r>
                    </a:p>
                  </a:txBody>
                  <a:tcPr/>
                </a:tc>
                <a:tc>
                  <a:txBody>
                    <a:bodyPr/>
                    <a:lstStyle/>
                    <a:p>
                      <a:r>
                        <a:rPr lang="en-US" dirty="0"/>
                        <a:t>3359</a:t>
                      </a:r>
                    </a:p>
                  </a:txBody>
                  <a:tcPr/>
                </a:tc>
                <a:tc>
                  <a:txBody>
                    <a:bodyPr/>
                    <a:lstStyle/>
                    <a:p>
                      <a:r>
                        <a:rPr lang="en-US" dirty="0"/>
                        <a:t>3349</a:t>
                      </a:r>
                    </a:p>
                  </a:txBody>
                  <a:tcPr/>
                </a:tc>
                <a:extLst>
                  <a:ext uri="{0D108BD9-81ED-4DB2-BD59-A6C34878D82A}">
                    <a16:rowId xmlns:a16="http://schemas.microsoft.com/office/drawing/2014/main" val="3562033867"/>
                  </a:ext>
                </a:extLst>
              </a:tr>
              <a:tr h="370840">
                <a:tc>
                  <a:txBody>
                    <a:bodyPr/>
                    <a:lstStyle/>
                    <a:p>
                      <a:r>
                        <a:rPr lang="en-US" dirty="0"/>
                        <a:t>PGY1 Community</a:t>
                      </a:r>
                    </a:p>
                  </a:txBody>
                  <a:tcPr/>
                </a:tc>
                <a:tc>
                  <a:txBody>
                    <a:bodyPr/>
                    <a:lstStyle/>
                    <a:p>
                      <a:r>
                        <a:rPr lang="en-US" dirty="0"/>
                        <a:t>218</a:t>
                      </a:r>
                    </a:p>
                  </a:txBody>
                  <a:tcPr/>
                </a:tc>
                <a:tc>
                  <a:txBody>
                    <a:bodyPr/>
                    <a:lstStyle/>
                    <a:p>
                      <a:r>
                        <a:rPr lang="en-US" dirty="0"/>
                        <a:t>282</a:t>
                      </a:r>
                    </a:p>
                  </a:txBody>
                  <a:tcPr/>
                </a:tc>
                <a:tc>
                  <a:txBody>
                    <a:bodyPr/>
                    <a:lstStyle/>
                    <a:p>
                      <a:r>
                        <a:rPr lang="en-US" dirty="0"/>
                        <a:t>274</a:t>
                      </a:r>
                    </a:p>
                  </a:txBody>
                  <a:tcPr/>
                </a:tc>
                <a:extLst>
                  <a:ext uri="{0D108BD9-81ED-4DB2-BD59-A6C34878D82A}">
                    <a16:rowId xmlns:a16="http://schemas.microsoft.com/office/drawing/2014/main" val="779610400"/>
                  </a:ext>
                </a:extLst>
              </a:tr>
              <a:tr h="370840">
                <a:tc>
                  <a:txBody>
                    <a:bodyPr/>
                    <a:lstStyle/>
                    <a:p>
                      <a:r>
                        <a:rPr lang="en-US" dirty="0"/>
                        <a:t>PGY1 Managed Care</a:t>
                      </a:r>
                    </a:p>
                  </a:txBody>
                  <a:tcPr/>
                </a:tc>
                <a:tc>
                  <a:txBody>
                    <a:bodyPr/>
                    <a:lstStyle/>
                    <a:p>
                      <a:r>
                        <a:rPr lang="en-US" dirty="0"/>
                        <a:t>49</a:t>
                      </a:r>
                    </a:p>
                  </a:txBody>
                  <a:tcPr/>
                </a:tc>
                <a:tc>
                  <a:txBody>
                    <a:bodyPr/>
                    <a:lstStyle/>
                    <a:p>
                      <a:r>
                        <a:rPr lang="en-US" dirty="0"/>
                        <a:t>79</a:t>
                      </a:r>
                    </a:p>
                  </a:txBody>
                  <a:tcPr/>
                </a:tc>
                <a:tc>
                  <a:txBody>
                    <a:bodyPr/>
                    <a:lstStyle/>
                    <a:p>
                      <a:r>
                        <a:rPr lang="en-US" dirty="0"/>
                        <a:t>78</a:t>
                      </a:r>
                    </a:p>
                  </a:txBody>
                  <a:tcPr/>
                </a:tc>
                <a:extLst>
                  <a:ext uri="{0D108BD9-81ED-4DB2-BD59-A6C34878D82A}">
                    <a16:rowId xmlns:a16="http://schemas.microsoft.com/office/drawing/2014/main" val="1922203296"/>
                  </a:ext>
                </a:extLst>
              </a:tr>
              <a:tr h="370840">
                <a:tc>
                  <a:txBody>
                    <a:bodyPr/>
                    <a:lstStyle/>
                    <a:p>
                      <a:r>
                        <a:rPr lang="en-US" dirty="0"/>
                        <a:t>PGY1&amp;2 Community Admin / MS</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1038891210"/>
                  </a:ext>
                </a:extLst>
              </a:tr>
              <a:tr h="370840">
                <a:tc>
                  <a:txBody>
                    <a:bodyPr/>
                    <a:lstStyle/>
                    <a:p>
                      <a:r>
                        <a:rPr lang="en-US" dirty="0"/>
                        <a:t>PGy1&amp;2 Community</a:t>
                      </a:r>
                      <a:r>
                        <a:rPr lang="en-US" baseline="0" dirty="0"/>
                        <a:t> Admin &amp; Leader</a:t>
                      </a:r>
                      <a:endParaRPr lang="en-US" dirty="0"/>
                    </a:p>
                  </a:txBody>
                  <a:tcPr/>
                </a:tc>
                <a:tc>
                  <a:txBody>
                    <a:bodyPr/>
                    <a:lstStyle/>
                    <a:p>
                      <a:r>
                        <a:rPr lang="en-US" dirty="0"/>
                        <a:t>2</a:t>
                      </a:r>
                    </a:p>
                  </a:txBody>
                  <a:tcPr/>
                </a:tc>
                <a:tc>
                  <a:txBody>
                    <a:bodyPr/>
                    <a:lstStyle/>
                    <a:p>
                      <a:r>
                        <a:rPr lang="en-US" dirty="0"/>
                        <a:t>2</a:t>
                      </a:r>
                    </a:p>
                  </a:txBody>
                  <a:tcPr/>
                </a:tc>
                <a:tc>
                  <a:txBody>
                    <a:bodyPr/>
                    <a:lstStyle/>
                    <a:p>
                      <a:r>
                        <a:rPr lang="en-US" dirty="0"/>
                        <a:t>2</a:t>
                      </a:r>
                    </a:p>
                  </a:txBody>
                  <a:tcPr/>
                </a:tc>
                <a:extLst>
                  <a:ext uri="{0D108BD9-81ED-4DB2-BD59-A6C34878D82A}">
                    <a16:rowId xmlns:a16="http://schemas.microsoft.com/office/drawing/2014/main" val="2548045530"/>
                  </a:ext>
                </a:extLst>
              </a:tr>
              <a:tr h="370840">
                <a:tc>
                  <a:txBody>
                    <a:bodyPr/>
                    <a:lstStyle/>
                    <a:p>
                      <a:r>
                        <a:rPr lang="en-US" dirty="0"/>
                        <a:t>PGY1&amp;2 Drug Information</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565169407"/>
                  </a:ext>
                </a:extLst>
              </a:tr>
              <a:tr h="370840">
                <a:tc>
                  <a:txBody>
                    <a:bodyPr/>
                    <a:lstStyle/>
                    <a:p>
                      <a:r>
                        <a:rPr lang="en-US" dirty="0"/>
                        <a:t>PGY1&amp;2 Health</a:t>
                      </a:r>
                      <a:r>
                        <a:rPr lang="en-US" baseline="0" dirty="0"/>
                        <a:t> System Admin / MS</a:t>
                      </a:r>
                      <a:endParaRPr lang="en-US" dirty="0"/>
                    </a:p>
                  </a:txBody>
                  <a:tcPr/>
                </a:tc>
                <a:tc>
                  <a:txBody>
                    <a:bodyPr/>
                    <a:lstStyle/>
                    <a:p>
                      <a:r>
                        <a:rPr lang="en-US" dirty="0"/>
                        <a:t>47</a:t>
                      </a:r>
                    </a:p>
                  </a:txBody>
                  <a:tcPr/>
                </a:tc>
                <a:tc>
                  <a:txBody>
                    <a:bodyPr/>
                    <a:lstStyle/>
                    <a:p>
                      <a:r>
                        <a:rPr lang="en-US" dirty="0"/>
                        <a:t>75</a:t>
                      </a:r>
                    </a:p>
                  </a:txBody>
                  <a:tcPr/>
                </a:tc>
                <a:tc>
                  <a:txBody>
                    <a:bodyPr/>
                    <a:lstStyle/>
                    <a:p>
                      <a:r>
                        <a:rPr lang="en-US" dirty="0"/>
                        <a:t>74</a:t>
                      </a:r>
                    </a:p>
                  </a:txBody>
                  <a:tcPr/>
                </a:tc>
                <a:extLst>
                  <a:ext uri="{0D108BD9-81ED-4DB2-BD59-A6C34878D82A}">
                    <a16:rowId xmlns:a16="http://schemas.microsoft.com/office/drawing/2014/main" val="2716652667"/>
                  </a:ext>
                </a:extLst>
              </a:tr>
              <a:tr h="370840">
                <a:tc>
                  <a:txBody>
                    <a:bodyPr/>
                    <a:lstStyle/>
                    <a:p>
                      <a:r>
                        <a:rPr lang="en-US" dirty="0"/>
                        <a:t>PGY1&amp;2 Health System</a:t>
                      </a:r>
                      <a:r>
                        <a:rPr lang="en-US" baseline="0" dirty="0"/>
                        <a:t> Admin &amp; Leader</a:t>
                      </a:r>
                      <a:endParaRPr lang="en-US" dirty="0"/>
                    </a:p>
                  </a:txBody>
                  <a:tcPr/>
                </a:tc>
                <a:tc>
                  <a:txBody>
                    <a:bodyPr/>
                    <a:lstStyle/>
                    <a:p>
                      <a:r>
                        <a:rPr lang="en-US" dirty="0"/>
                        <a:t>15</a:t>
                      </a:r>
                    </a:p>
                  </a:txBody>
                  <a:tcPr/>
                </a:tc>
                <a:tc>
                  <a:txBody>
                    <a:bodyPr/>
                    <a:lstStyle/>
                    <a:p>
                      <a:r>
                        <a:rPr lang="en-US" dirty="0"/>
                        <a:t>20</a:t>
                      </a:r>
                    </a:p>
                  </a:txBody>
                  <a:tcPr/>
                </a:tc>
                <a:tc>
                  <a:txBody>
                    <a:bodyPr/>
                    <a:lstStyle/>
                    <a:p>
                      <a:r>
                        <a:rPr lang="en-US" dirty="0"/>
                        <a:t>20</a:t>
                      </a:r>
                    </a:p>
                  </a:txBody>
                  <a:tcPr/>
                </a:tc>
                <a:extLst>
                  <a:ext uri="{0D108BD9-81ED-4DB2-BD59-A6C34878D82A}">
                    <a16:rowId xmlns:a16="http://schemas.microsoft.com/office/drawing/2014/main" val="2311097515"/>
                  </a:ext>
                </a:extLst>
              </a:tr>
              <a:tr h="370840">
                <a:tc>
                  <a:txBody>
                    <a:bodyPr/>
                    <a:lstStyle/>
                    <a:p>
                      <a:r>
                        <a:rPr lang="en-US" dirty="0"/>
                        <a:t>PGY1&amp;2 Pharmacotherapy</a:t>
                      </a:r>
                    </a:p>
                  </a:txBody>
                  <a:tcPr/>
                </a:tc>
                <a:tc>
                  <a:txBody>
                    <a:bodyPr/>
                    <a:lstStyle/>
                    <a:p>
                      <a:r>
                        <a:rPr lang="en-US" dirty="0"/>
                        <a:t>10</a:t>
                      </a:r>
                    </a:p>
                  </a:txBody>
                  <a:tcPr/>
                </a:tc>
                <a:tc>
                  <a:txBody>
                    <a:bodyPr/>
                    <a:lstStyle/>
                    <a:p>
                      <a:r>
                        <a:rPr lang="en-US" dirty="0"/>
                        <a:t>13</a:t>
                      </a:r>
                    </a:p>
                  </a:txBody>
                  <a:tcPr/>
                </a:tc>
                <a:tc>
                  <a:txBody>
                    <a:bodyPr/>
                    <a:lstStyle/>
                    <a:p>
                      <a:r>
                        <a:rPr lang="en-US" dirty="0"/>
                        <a:t>13</a:t>
                      </a:r>
                    </a:p>
                  </a:txBody>
                  <a:tcPr/>
                </a:tc>
                <a:extLst>
                  <a:ext uri="{0D108BD9-81ED-4DB2-BD59-A6C34878D82A}">
                    <a16:rowId xmlns:a16="http://schemas.microsoft.com/office/drawing/2014/main" val="1810447086"/>
                  </a:ext>
                </a:extLst>
              </a:tr>
              <a:tr h="370840">
                <a:tc>
                  <a:txBody>
                    <a:bodyPr/>
                    <a:lstStyle/>
                    <a:p>
                      <a:r>
                        <a:rPr lang="en-US" dirty="0"/>
                        <a:t>PGY1&amp;2 Pharmacy Informatics</a:t>
                      </a:r>
                    </a:p>
                  </a:txBody>
                  <a:tcPr/>
                </a:tc>
                <a:tc>
                  <a:txBody>
                    <a:bodyPr/>
                    <a:lstStyle/>
                    <a:p>
                      <a:r>
                        <a:rPr lang="en-US" dirty="0"/>
                        <a:t>4</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2057641939"/>
                  </a:ext>
                </a:extLst>
              </a:tr>
            </a:tbl>
          </a:graphicData>
        </a:graphic>
      </p:graphicFrame>
      <p:sp>
        <p:nvSpPr>
          <p:cNvPr id="5" name="TextBox 4"/>
          <p:cNvSpPr txBox="1"/>
          <p:nvPr/>
        </p:nvSpPr>
        <p:spPr>
          <a:xfrm>
            <a:off x="2895600" y="6248400"/>
            <a:ext cx="7391400" cy="369332"/>
          </a:xfrm>
          <a:prstGeom prst="rect">
            <a:avLst/>
          </a:prstGeom>
          <a:noFill/>
        </p:spPr>
        <p:txBody>
          <a:bodyPr wrap="square" rtlCol="0">
            <a:spAutoFit/>
          </a:bodyPr>
          <a:lstStyle/>
          <a:p>
            <a:r>
              <a:rPr lang="en-US" dirty="0">
                <a:hlinkClick r:id="rId2"/>
              </a:rPr>
              <a:t>https://natmatch.com/ashprmp/stats.html</a:t>
            </a:r>
            <a:r>
              <a:rPr lang="en-US" dirty="0"/>
              <a:t> </a:t>
            </a:r>
          </a:p>
        </p:txBody>
      </p:sp>
    </p:spTree>
    <p:extLst>
      <p:ext uri="{BB962C8B-B14F-4D97-AF65-F5344CB8AC3E}">
        <p14:creationId xmlns:p14="http://schemas.microsoft.com/office/powerpoint/2010/main" val="389358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ASHP Residency Directory </a:t>
            </a:r>
          </a:p>
        </p:txBody>
      </p:sp>
      <p:pic>
        <p:nvPicPr>
          <p:cNvPr id="5" name="Content Placeholder 4"/>
          <p:cNvPicPr>
            <a:picLocks noGrp="1" noChangeAspect="1"/>
          </p:cNvPicPr>
          <p:nvPr>
            <p:ph idx="1"/>
          </p:nvPr>
        </p:nvPicPr>
        <p:blipFill rotWithShape="1">
          <a:blip r:embed="rId2"/>
          <a:srcRect t="10102" b="5718"/>
          <a:stretch/>
        </p:blipFill>
        <p:spPr>
          <a:xfrm>
            <a:off x="2057400" y="1600200"/>
            <a:ext cx="8153400" cy="41910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2743200" y="6324600"/>
            <a:ext cx="7620000" cy="369332"/>
          </a:xfrm>
          <a:prstGeom prst="rect">
            <a:avLst/>
          </a:prstGeom>
          <a:noFill/>
        </p:spPr>
        <p:txBody>
          <a:bodyPr wrap="square" rtlCol="0">
            <a:spAutoFit/>
          </a:bodyPr>
          <a:lstStyle/>
          <a:p>
            <a:r>
              <a:rPr lang="en-US" dirty="0"/>
              <a:t>https://accreditation.ashp.org/directory/#/program/residency</a:t>
            </a:r>
          </a:p>
        </p:txBody>
      </p:sp>
      <p:sp>
        <p:nvSpPr>
          <p:cNvPr id="6" name="Oval 5"/>
          <p:cNvSpPr/>
          <p:nvPr/>
        </p:nvSpPr>
        <p:spPr>
          <a:xfrm>
            <a:off x="2514599" y="3048000"/>
            <a:ext cx="3638303"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15000" y="2819400"/>
            <a:ext cx="2305298"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9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Matching Service</a:t>
            </a:r>
          </a:p>
        </p:txBody>
      </p:sp>
      <p:pic>
        <p:nvPicPr>
          <p:cNvPr id="7" name="Content Placeholder 6"/>
          <p:cNvPicPr>
            <a:picLocks noGrp="1" noChangeAspect="1"/>
          </p:cNvPicPr>
          <p:nvPr>
            <p:ph idx="1"/>
          </p:nvPr>
        </p:nvPicPr>
        <p:blipFill rotWithShape="1">
          <a:blip r:embed="rId2"/>
          <a:srcRect t="10101" r="1511" b="12452"/>
          <a:stretch/>
        </p:blipFill>
        <p:spPr>
          <a:xfrm>
            <a:off x="2362200" y="1524000"/>
            <a:ext cx="7467600" cy="422424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2895600" y="6324600"/>
            <a:ext cx="6096000" cy="381000"/>
          </a:xfrm>
          <a:prstGeom prst="rect">
            <a:avLst/>
          </a:prstGeom>
          <a:noFill/>
        </p:spPr>
        <p:txBody>
          <a:bodyPr wrap="square" rtlCol="0">
            <a:spAutoFit/>
          </a:bodyPr>
          <a:lstStyle/>
          <a:p>
            <a:r>
              <a:rPr lang="en-US" dirty="0"/>
              <a:t>https://natmatch.com/ashprmp/applicants/index.html</a:t>
            </a:r>
          </a:p>
        </p:txBody>
      </p:sp>
    </p:spTree>
    <p:extLst>
      <p:ext uri="{BB962C8B-B14F-4D97-AF65-F5344CB8AC3E}">
        <p14:creationId xmlns:p14="http://schemas.microsoft.com/office/powerpoint/2010/main" val="176214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PhORCAS- Application Portal</a:t>
            </a:r>
          </a:p>
        </p:txBody>
      </p:sp>
      <p:pic>
        <p:nvPicPr>
          <p:cNvPr id="4" name="Content Placeholder 3"/>
          <p:cNvPicPr>
            <a:picLocks noGrp="1" noChangeAspect="1"/>
          </p:cNvPicPr>
          <p:nvPr>
            <p:ph idx="1"/>
          </p:nvPr>
        </p:nvPicPr>
        <p:blipFill rotWithShape="1">
          <a:blip r:embed="rId3"/>
          <a:srcRect t="10101" b="12452"/>
          <a:stretch/>
        </p:blipFill>
        <p:spPr>
          <a:xfrm>
            <a:off x="2395637" y="1676400"/>
            <a:ext cx="7400726" cy="35052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819400" y="6019800"/>
            <a:ext cx="7848600" cy="369332"/>
          </a:xfrm>
          <a:prstGeom prst="rect">
            <a:avLst/>
          </a:prstGeom>
          <a:noFill/>
        </p:spPr>
        <p:txBody>
          <a:bodyPr wrap="square" rtlCol="0">
            <a:spAutoFit/>
          </a:bodyPr>
          <a:lstStyle/>
          <a:p>
            <a:r>
              <a:rPr lang="en-US" dirty="0">
                <a:hlinkClick r:id="rId4"/>
              </a:rPr>
              <a:t>https://portal.phorcas.org/</a:t>
            </a:r>
            <a:endParaRPr lang="en-US" dirty="0"/>
          </a:p>
        </p:txBody>
      </p:sp>
    </p:spTree>
    <p:extLst>
      <p:ext uri="{BB962C8B-B14F-4D97-AF65-F5344CB8AC3E}">
        <p14:creationId xmlns:p14="http://schemas.microsoft.com/office/powerpoint/2010/main" val="425953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120" t="12500" r="22184" b="10000"/>
          <a:stretch/>
        </p:blipFill>
        <p:spPr>
          <a:xfrm>
            <a:off x="2400300" y="762000"/>
            <a:ext cx="8153400" cy="47244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2971800" y="6019800"/>
            <a:ext cx="7010400" cy="369332"/>
          </a:xfrm>
          <a:prstGeom prst="rect">
            <a:avLst/>
          </a:prstGeom>
          <a:noFill/>
        </p:spPr>
        <p:txBody>
          <a:bodyPr wrap="square" rtlCol="0">
            <a:spAutoFit/>
          </a:bodyPr>
          <a:lstStyle/>
          <a:p>
            <a:r>
              <a:rPr lang="en-US" dirty="0">
                <a:hlinkClick r:id="rId3"/>
              </a:rPr>
              <a:t>https://www.youtube.com/watch?v=9mBVvLXR17s&amp;feature=youtu.be</a:t>
            </a:r>
            <a:r>
              <a:rPr lang="en-US" dirty="0"/>
              <a:t> </a:t>
            </a:r>
          </a:p>
        </p:txBody>
      </p:sp>
    </p:spTree>
    <p:extLst>
      <p:ext uri="{BB962C8B-B14F-4D97-AF65-F5344CB8AC3E}">
        <p14:creationId xmlns:p14="http://schemas.microsoft.com/office/powerpoint/2010/main" val="357533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Prepare Now</a:t>
            </a:r>
          </a:p>
        </p:txBody>
      </p:sp>
      <p:sp>
        <p:nvSpPr>
          <p:cNvPr id="3" name="Content Placeholder 2"/>
          <p:cNvSpPr>
            <a:spLocks noGrp="1"/>
          </p:cNvSpPr>
          <p:nvPr>
            <p:ph idx="1"/>
          </p:nvPr>
        </p:nvSpPr>
        <p:spPr/>
        <p:txBody>
          <a:bodyPr/>
          <a:lstStyle/>
          <a:p>
            <a:r>
              <a:rPr lang="en-US" dirty="0"/>
              <a:t>Four main areas </a:t>
            </a:r>
          </a:p>
          <a:p>
            <a:pPr lvl="1"/>
            <a:r>
              <a:rPr lang="en-US" dirty="0"/>
              <a:t>Grades - GPA &gt; 3</a:t>
            </a:r>
          </a:p>
          <a:p>
            <a:pPr lvl="1"/>
            <a:r>
              <a:rPr lang="en-US" dirty="0"/>
              <a:t>Work experience</a:t>
            </a:r>
          </a:p>
          <a:p>
            <a:pPr lvl="1"/>
            <a:r>
              <a:rPr lang="en-US" dirty="0"/>
              <a:t>Leadership experience</a:t>
            </a:r>
          </a:p>
          <a:p>
            <a:pPr lvl="1"/>
            <a:r>
              <a:rPr lang="en-US" dirty="0"/>
              <a:t>Scholarship experience  </a:t>
            </a:r>
          </a:p>
          <a:p>
            <a:pPr lvl="1"/>
            <a:endParaRPr lang="en-US" dirty="0"/>
          </a:p>
        </p:txBody>
      </p:sp>
    </p:spTree>
    <p:extLst>
      <p:ext uri="{BB962C8B-B14F-4D97-AF65-F5344CB8AC3E}">
        <p14:creationId xmlns:p14="http://schemas.microsoft.com/office/powerpoint/2010/main" val="695928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3570</TotalTime>
  <Words>1928</Words>
  <Application>Microsoft Macintosh PowerPoint</Application>
  <PresentationFormat>Widescreen</PresentationFormat>
  <Paragraphs>188</Paragraphs>
  <Slides>17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The Residency Match</vt:lpstr>
      <vt:lpstr>Outline</vt:lpstr>
      <vt:lpstr>2019 National Residency Match</vt:lpstr>
      <vt:lpstr>2019 National Residency Match</vt:lpstr>
      <vt:lpstr>ASHP Residency Directory </vt:lpstr>
      <vt:lpstr>National Matching Service</vt:lpstr>
      <vt:lpstr>PhORCAS- Application Portal</vt:lpstr>
      <vt:lpstr>PowerPoint Presentation</vt:lpstr>
      <vt:lpstr>How to Prepare Now</vt:lpstr>
      <vt:lpstr>PowerPoint Presentation</vt:lpstr>
      <vt:lpstr>2019 – 2020 Match Dates</vt:lpstr>
      <vt:lpstr>2019 Residency Costs</vt:lpstr>
      <vt:lpstr>APPEs and the Match</vt:lpstr>
      <vt:lpstr>Resources </vt:lpstr>
      <vt:lpstr>Questions </vt:lpstr>
      <vt:lpstr>Thank You!</vt:lpstr>
      <vt:lpstr>The Residency Match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sgriffithoh</dc:creator>
  <cp:lastModifiedBy>Sarah Helen WIGFIELD</cp:lastModifiedBy>
  <cp:revision>269</cp:revision>
  <cp:lastPrinted>2018-10-19T12:47:18Z</cp:lastPrinted>
  <dcterms:created xsi:type="dcterms:W3CDTF">2011-01-12T19:14:16Z</dcterms:created>
  <dcterms:modified xsi:type="dcterms:W3CDTF">2019-11-28T00:43:57Z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053C197B-61C0-4D38-8A23-22E9FBAD66BA</vt:lpwstr>
  </property>
  <property fmtid="{D5CDD505-2E9C-101B-9397-08002B2CF9AE}" pid="3" name="ArticulatePath">
    <vt:lpwstr>Redswoosh_template1 (1)</vt:lpwstr>
  </property>
</Properties>
</file>